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1" r:id="rId13"/>
    <p:sldId id="26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576" y="5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X_oe-KgTCM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320" y="765548"/>
            <a:ext cx="102710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</a:t>
            </a:r>
            <a:r>
              <a:rPr lang="sk-SK" sz="6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ácia</a:t>
            </a:r>
            <a:r>
              <a:rPr lang="sk-SK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6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 </a:t>
            </a:r>
            <a:r>
              <a:rPr lang="sk-SK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živočíchov</a:t>
            </a:r>
            <a:endParaRPr 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5015" y="5667154"/>
            <a:ext cx="379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BIOLÓGIA – 8. ročník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00" y="3172044"/>
            <a:ext cx="4313723" cy="308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09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2851" y="607459"/>
            <a:ext cx="3796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Podmienený </a:t>
            </a: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</a:t>
            </a:r>
          </a:p>
        </p:txBody>
      </p:sp>
      <p:sp>
        <p:nvSpPr>
          <p:cNvPr id="3" name="Zástupný symbol obsahu 2"/>
          <p:cNvSpPr txBox="1">
            <a:spLocks/>
          </p:cNvSpPr>
          <p:nvPr/>
        </p:nvSpPr>
        <p:spPr>
          <a:xfrm>
            <a:off x="635245" y="1369292"/>
            <a:ext cx="3672408" cy="9049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Získaný, naučený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8811" y="1549018"/>
            <a:ext cx="3505572" cy="359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361396" y="3293523"/>
            <a:ext cx="5422715" cy="926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P.I.Pavlov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ruský biológ, ktorý skúmal funkcie mozgu a reflexy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86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83611" y="1309105"/>
            <a:ext cx="5208587" cy="42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1673104" y="364554"/>
            <a:ext cx="8229600" cy="11594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Pavlovov podmienený reflex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0965" y="5913106"/>
            <a:ext cx="5398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https://www.youtube.com/watch?v=tX_oe-KgTCM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76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50065" y="1605945"/>
            <a:ext cx="7662865" cy="4167521"/>
            <a:chOff x="2169041" y="532056"/>
            <a:chExt cx="7662865" cy="41675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76" t="26063" r="21390" b="26380"/>
            <a:stretch/>
          </p:blipFill>
          <p:spPr>
            <a:xfrm>
              <a:off x="2169041" y="935667"/>
              <a:ext cx="6836735" cy="317913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870524" y="566335"/>
              <a:ext cx="110578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k-SK" sz="2000" dirty="0" err="1" smtClean="0"/>
                <a:t>pŕhlivce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75163" y="550946"/>
              <a:ext cx="145666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k-SK" sz="2000" dirty="0" err="1" smtClean="0"/>
                <a:t>ploskavce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702" y="532056"/>
              <a:ext cx="7974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dirty="0" smtClean="0"/>
                <a:t>hmyz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47096" y="566335"/>
              <a:ext cx="1839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dirty="0" smtClean="0"/>
                <a:t>stavovce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21935" y="3878376"/>
              <a:ext cx="23162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dirty="0" smtClean="0"/>
                <a:t>difúzna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96563" y="4299467"/>
              <a:ext cx="1795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dirty="0" smtClean="0"/>
                <a:t>pásová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0570" y="4225039"/>
              <a:ext cx="13992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dirty="0" err="1" smtClean="0"/>
                <a:t>rebríčková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06402" y="4225039"/>
              <a:ext cx="2025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dirty="0" smtClean="0"/>
                <a:t>rúrková</a:t>
              </a:r>
              <a:endParaRPr 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23620" y="606056"/>
            <a:ext cx="671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Prehľad vývoja nervovej sústavy: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400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sahu 2"/>
          <p:cNvSpPr txBox="1">
            <a:spLocks/>
          </p:cNvSpPr>
          <p:nvPr/>
        </p:nvSpPr>
        <p:spPr>
          <a:xfrm>
            <a:off x="854363" y="4660453"/>
            <a:ext cx="12327899" cy="4829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Ryby a obojživelníky majú najviac vyvinutý stredný mozog.</a:t>
            </a:r>
          </a:p>
          <a:p>
            <a:pPr algn="just">
              <a:buFont typeface="Arial" pitchFamily="34" charset="0"/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Plazy majú dobre vyvinutý predný mozog.</a:t>
            </a:r>
          </a:p>
          <a:p>
            <a:pPr algn="just">
              <a:buFont typeface="Arial" pitchFamily="34" charset="0"/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Najviac vyvinutý predný mozog majú vtáky a cicavce.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25" y="177720"/>
            <a:ext cx="6179289" cy="43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22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0186" y="2573080"/>
            <a:ext cx="8357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</a:t>
            </a:r>
            <a:endParaRPr lang="en-US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28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541042"/>
            <a:ext cx="52387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3" y="343786"/>
            <a:ext cx="4880344" cy="2745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14" y="3571806"/>
            <a:ext cx="4548741" cy="298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9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6" t="4231" r="12591" b="6712"/>
          <a:stretch/>
        </p:blipFill>
        <p:spPr>
          <a:xfrm>
            <a:off x="7612913" y="318977"/>
            <a:ext cx="3989913" cy="287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5814" y="199756"/>
            <a:ext cx="7544724" cy="511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Hormonálna</a:t>
            </a:r>
          </a:p>
          <a:p>
            <a:r>
              <a:rPr 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hemickými látkami = hormónmi (vývin, </a:t>
            </a:r>
            <a:r>
              <a:rPr 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rast, 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rozmnožovanie, premeny látok)</a:t>
            </a:r>
          </a:p>
          <a:p>
            <a:r>
              <a:rPr lang="sk-SK" sz="24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BEZSTAVOVCE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v nervových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bunkách, ovplyvňujú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vývinové štádiá</a:t>
            </a:r>
            <a:endParaRPr lang="sk-SK" sz="24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sk-SK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STAVOVCE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v žľazách s vnútorným vylučovaním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Ovplyvňujú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napr. teplotu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tela, zimný spánok</a:t>
            </a:r>
            <a:endParaRPr lang="sk-SK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93" y="3451064"/>
            <a:ext cx="4229510" cy="302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65814" y="4554795"/>
            <a:ext cx="73896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Nervová</a:t>
            </a:r>
          </a:p>
          <a:p>
            <a:r>
              <a:rPr 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premena podnetov z prostredia </a:t>
            </a:r>
            <a:endParaRPr lang="sk-SK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signály</a:t>
            </a:r>
          </a:p>
        </p:txBody>
      </p:sp>
    </p:spTree>
    <p:extLst>
      <p:ext uri="{BB962C8B-B14F-4D97-AF65-F5344CB8AC3E}">
        <p14:creationId xmlns:p14="http://schemas.microsoft.com/office/powerpoint/2010/main" val="161102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9297" y="234215"/>
            <a:ext cx="113803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Neurón</a:t>
            </a:r>
            <a:r>
              <a:rPr 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základná jednotka nervovej sústavy</a:t>
            </a:r>
          </a:p>
          <a:p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</a:t>
            </a: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sk-SK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skladá sa z </a:t>
            </a: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dlhých a krátkych výbežkov a z tela neurónu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13" y="2256848"/>
            <a:ext cx="60007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1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0855" y="1737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Nervová</a:t>
            </a:r>
            <a:endParaRPr lang="sk-SK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490" y="1392366"/>
            <a:ext cx="5986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Bezstavovce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pŕhlivce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rozptýlená nervová sústava (difúzna)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 b="7999"/>
          <a:stretch/>
        </p:blipFill>
        <p:spPr>
          <a:xfrm>
            <a:off x="1141980" y="2371061"/>
            <a:ext cx="3339355" cy="387025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47936" y="2054247"/>
            <a:ext cx="5612219" cy="4567103"/>
            <a:chOff x="435935" y="2878127"/>
            <a:chExt cx="5151475" cy="39798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7" t="20155" r="16667" b="10853"/>
            <a:stretch/>
          </p:blipFill>
          <p:spPr>
            <a:xfrm>
              <a:off x="435935" y="2878127"/>
              <a:ext cx="5151475" cy="397987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96803" y="3072809"/>
              <a:ext cx="1810192" cy="2806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47936" y="3136383"/>
            <a:ext cx="28818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Mäkkýše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uzlinová nervová sústava (gangliová)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921" y="152508"/>
            <a:ext cx="2209800" cy="20669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53975" y="616532"/>
            <a:ext cx="3245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Radiálna nervová sústava 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33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386" y="372140"/>
            <a:ext cx="5390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Ploskavce</a:t>
            </a:r>
            <a:r>
              <a:rPr lang="sk-SK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pásová nervová sústava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91" y="1617921"/>
            <a:ext cx="33147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0153" y="606055"/>
            <a:ext cx="5147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Obrúčkavce</a:t>
            </a:r>
            <a:r>
              <a:rPr lang="sk-SK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článkonožce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rebríčková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nervová sústava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73" y="1619693"/>
            <a:ext cx="3366962" cy="3392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44" y="2605791"/>
            <a:ext cx="3201470" cy="425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6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4" t="13877" r="28960" b="17744"/>
          <a:stretch/>
        </p:blipFill>
        <p:spPr>
          <a:xfrm>
            <a:off x="4062104" y="576961"/>
            <a:ext cx="2964851" cy="35246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5458" y="203131"/>
            <a:ext cx="6145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Stavovce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rúrková nervová sústava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710" y="1156970"/>
            <a:ext cx="3923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Tvorí ju: </a:t>
            </a:r>
          </a:p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centrálna nerv. sústava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sk-SK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mozog</a:t>
            </a:r>
            <a:endParaRPr lang="sk-SK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sk-SK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miecha</a:t>
            </a:r>
            <a:endParaRPr lang="sk-S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85" y="345181"/>
            <a:ext cx="4220427" cy="6167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1464" y="3952220"/>
            <a:ext cx="3753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k-SK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bvodové nervy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710" y="3429000"/>
            <a:ext cx="3830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periférna nerv. sústava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1126" y="4624830"/>
            <a:ext cx="2707506" cy="215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99936" y="5013712"/>
            <a:ext cx="2604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predný mozog</a:t>
            </a:r>
          </a:p>
          <a:p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medzimozog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stredný mozog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mozoček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predĺžená miecha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023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5313" y="1233376"/>
            <a:ext cx="5368929" cy="53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6190" y="1811210"/>
            <a:ext cx="303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Reflexný oblúk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037" y="2466753"/>
            <a:ext cx="2934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Dostredivý nerv</a:t>
            </a:r>
          </a:p>
          <a:p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Nervové ústredie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Odstredivý nerv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Výkonný orgán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279" y="287165"/>
            <a:ext cx="9888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Odpoveď organizmu na podnet sa volá </a:t>
            </a:r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83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45797" y="377582"/>
            <a:ext cx="5050904" cy="9467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Nepodmienený reflex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 txBox="1">
            <a:spLocks/>
          </p:cNvSpPr>
          <p:nvPr/>
        </p:nvSpPr>
        <p:spPr>
          <a:xfrm>
            <a:off x="445797" y="1441705"/>
            <a:ext cx="3624634" cy="78287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Inštinkt, je vrodený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8" descr="interesting-digestive-system-fact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6697" y="377582"/>
            <a:ext cx="2987824" cy="2007445"/>
          </a:xfrm>
          <a:prstGeom prst="rect">
            <a:avLst/>
          </a:prstGeom>
        </p:spPr>
      </p:pic>
      <p:sp>
        <p:nvSpPr>
          <p:cNvPr id="6" name="BlokTextu 9"/>
          <p:cNvSpPr txBox="1"/>
          <p:nvPr/>
        </p:nvSpPr>
        <p:spPr>
          <a:xfrm>
            <a:off x="6774445" y="263886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slintanie pri jedle</a:t>
            </a:r>
          </a:p>
        </p:txBody>
      </p:sp>
      <p:pic>
        <p:nvPicPr>
          <p:cNvPr id="8" name="Obrázok 7" descr="zmurk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3512" y="2296781"/>
            <a:ext cx="3192586" cy="1388425"/>
          </a:xfrm>
          <a:prstGeom prst="rect">
            <a:avLst/>
          </a:prstGeom>
        </p:spPr>
      </p:pic>
      <p:sp>
        <p:nvSpPr>
          <p:cNvPr id="9" name="BlokTextu 11"/>
          <p:cNvSpPr txBox="1"/>
          <p:nvPr/>
        </p:nvSpPr>
        <p:spPr>
          <a:xfrm>
            <a:off x="1083512" y="3906261"/>
            <a:ext cx="3192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žmurkanie</a:t>
            </a:r>
          </a:p>
        </p:txBody>
      </p:sp>
      <p:pic>
        <p:nvPicPr>
          <p:cNvPr id="10" name="Obrázok 6" descr="stiahnuť (1).jpg"/>
          <p:cNvPicPr>
            <a:picLocks noChangeAspect="1"/>
          </p:cNvPicPr>
          <p:nvPr/>
        </p:nvPicPr>
        <p:blipFill rotWithShape="1">
          <a:blip r:embed="rId4" cstate="print"/>
          <a:srcRect t="27547"/>
          <a:stretch/>
        </p:blipFill>
        <p:spPr>
          <a:xfrm>
            <a:off x="7442791" y="3759403"/>
            <a:ext cx="3048000" cy="1083483"/>
          </a:xfrm>
          <a:prstGeom prst="rect">
            <a:avLst/>
          </a:prstGeom>
        </p:spPr>
      </p:pic>
      <p:sp>
        <p:nvSpPr>
          <p:cNvPr id="11" name="BlokTextu 12"/>
          <p:cNvSpPr txBox="1"/>
          <p:nvPr/>
        </p:nvSpPr>
        <p:spPr>
          <a:xfrm>
            <a:off x="6634721" y="4867791"/>
            <a:ext cx="341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zmena zreníc pri svetle</a:t>
            </a:r>
          </a:p>
        </p:txBody>
      </p:sp>
      <p:pic>
        <p:nvPicPr>
          <p:cNvPr id="12" name="Obrázok 3" descr="Potraviny-nevhodne-pocas-dojcen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7964" y="3890299"/>
            <a:ext cx="2496319" cy="1909882"/>
          </a:xfrm>
          <a:prstGeom prst="rect">
            <a:avLst/>
          </a:prstGeom>
        </p:spPr>
      </p:pic>
      <p:sp>
        <p:nvSpPr>
          <p:cNvPr id="13" name="BlokTextu 13"/>
          <p:cNvSpPr txBox="1"/>
          <p:nvPr/>
        </p:nvSpPr>
        <p:spPr>
          <a:xfrm>
            <a:off x="2679805" y="5761478"/>
            <a:ext cx="2496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cicanie</a:t>
            </a:r>
          </a:p>
        </p:txBody>
      </p:sp>
    </p:spTree>
    <p:extLst>
      <p:ext uri="{BB962C8B-B14F-4D97-AF65-F5344CB8AC3E}">
        <p14:creationId xmlns:p14="http://schemas.microsoft.com/office/powerpoint/2010/main" val="30187828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265</TotalTime>
  <Words>235</Words>
  <Application>Microsoft Office PowerPoint</Application>
  <PresentationFormat>Širokouhlá</PresentationFormat>
  <Paragraphs>70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Facet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70</cp:revision>
  <dcterms:created xsi:type="dcterms:W3CDTF">2020-12-09T11:33:29Z</dcterms:created>
  <dcterms:modified xsi:type="dcterms:W3CDTF">2021-01-15T16:45:03Z</dcterms:modified>
</cp:coreProperties>
</file>