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74" r:id="rId4"/>
    <p:sldId id="275" r:id="rId5"/>
    <p:sldId id="276" r:id="rId6"/>
    <p:sldId id="277" r:id="rId7"/>
    <p:sldId id="278" r:id="rId8"/>
    <p:sldId id="279" r:id="rId9"/>
    <p:sldId id="263" r:id="rId10"/>
    <p:sldId id="280" r:id="rId11"/>
    <p:sldId id="281" r:id="rId12"/>
    <p:sldId id="261" r:id="rId13"/>
    <p:sldId id="264" r:id="rId14"/>
    <p:sldId id="267" r:id="rId15"/>
    <p:sldId id="265" r:id="rId16"/>
    <p:sldId id="266" r:id="rId17"/>
    <p:sldId id="269" r:id="rId18"/>
    <p:sldId id="282" r:id="rId19"/>
    <p:sldId id="284" r:id="rId20"/>
    <p:sldId id="285" r:id="rId21"/>
    <p:sldId id="283" r:id="rId22"/>
    <p:sldId id="286" r:id="rId23"/>
    <p:sldId id="268" r:id="rId24"/>
    <p:sldId id="273" r:id="rId25"/>
    <p:sldId id="257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D0385-00DB-42D3-8B26-A7C1EFA4FFC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9B78-33C7-4573-9ED7-5640A2D6AE7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3D80-F12D-47EB-9E55-95A0BEDC2770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514-BE47-4AA2-8D44-FC2605D8C487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A720-74D1-49F6-8221-797F2E2F3BB4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A527-B351-4D91-91FB-E5128D2C38B2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A435-96DA-4682-A2D1-5923B35B640A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07F6-11E4-4135-B484-6F244DA5162D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B170-1FDC-4185-9909-05D225B08A6F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5CC-5007-4705-96BE-80C525E1F972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D07-B199-44CF-BFB7-5CA888E5504C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764-7E0D-472A-96B5-734E34D1186F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FD2E-ED6C-49B5-9559-790A2C11B17F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BCE7-12A4-425B-83B9-444375821ACF}" type="datetime8">
              <a:rPr lang="sk-SK" smtClean="0"/>
              <a:t>22. 1. 2021 9:37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4.%20RO&#268;N&#205;K\PDA%204\T&#201;MY\D&#221;CHACIA%20S&#218;STAVA\Ani&#269;ka%20du&#353;i&#269;ka%20neka&#353;li.mp3" TargetMode="Externa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C9npC21pDzw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4.%20RO&#268;N&#205;K\PDA%204\T&#201;MY\D&#221;CHACIA%20S&#218;STAVA\How%20to%20do%20Diaphragmatic%20breathing%20lying%20down.mp4" TargetMode="Externa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6YB0pv3iv0g&amp;feature=emb_logo" TargetMode="Externa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2.giphy.com/media/5oKh7qZDb6CDM4YCbA/giphy.gif" TargetMode="External"/><Relationship Id="rId13" Type="http://schemas.openxmlformats.org/officeDocument/2006/relationships/hyperlink" Target="http://michalkralik.sk/sila-dychania-alebo-dychanim-ku-lepsiemu-zivotu/" TargetMode="External"/><Relationship Id="rId3" Type="http://schemas.openxmlformats.org/officeDocument/2006/relationships/hyperlink" Target="https://thumbs.dreamstime.com/b/d-schematic-illustration-respiratory-system-blue-background-human-body-157528202.jpg" TargetMode="External"/><Relationship Id="rId7" Type="http://schemas.openxmlformats.org/officeDocument/2006/relationships/hyperlink" Target="https://media1.tenor.com/images/faa0eebdb5306574d192b1a06323e5bb/tenor.gif?itemid=9772738" TargetMode="External"/><Relationship Id="rId12" Type="http://schemas.openxmlformats.org/officeDocument/2006/relationships/hyperlink" Target="http://michalkralik.sk/wp-content/uploads/2017/09/diaphragmatic-breathing-illustration.jpg" TargetMode="External"/><Relationship Id="rId2" Type="http://schemas.openxmlformats.org/officeDocument/2006/relationships/hyperlink" Target="https://media.istockphoto.com/photos/human-respiratory-system-lungs-anatomy-picture-id953787016?k=6&amp;m=953787016&amp;s=612x612&amp;w=0&amp;h=BJpj6jfoZA0Hfzl8VZMhIjDzUkPsONdcjSxx8rFhvk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r-purifier-reviewsite.com/wp-content/uploads/2011/02/sneezing_thumb.jpg" TargetMode="External"/><Relationship Id="rId11" Type="http://schemas.openxmlformats.org/officeDocument/2006/relationships/hyperlink" Target="https://static.wixstatic.com/media/e50592_411ca3fb6b62402d99d69eac42b2d2d7~mv2.jpg" TargetMode="External"/><Relationship Id="rId5" Type="http://schemas.openxmlformats.org/officeDocument/2006/relationships/hyperlink" Target="https://i0.wp.com/www.greenoptimistic.com/wp-content/uploads/2017/09/How-To-Reduce-Indoor-Air-Pollution-Negative-Air-Machines.jpg?ssl=1" TargetMode="External"/><Relationship Id="rId10" Type="http://schemas.openxmlformats.org/officeDocument/2006/relationships/hyperlink" Target="https://img3.stockfresh.com/files/k/kzenon/m/91/3555573_stock-photo-seniors-jogging-on-a-forest-road.jpg" TargetMode="External"/><Relationship Id="rId4" Type="http://schemas.openxmlformats.org/officeDocument/2006/relationships/hyperlink" Target="https://www.pngkey.com/png/full/881-8813571_smoking-weed-with-asthma-respiratory-system-without-parts.png" TargetMode="External"/><Relationship Id="rId9" Type="http://schemas.openxmlformats.org/officeDocument/2006/relationships/hyperlink" Target="https://blog.monodraught.com/hubfs/Legislation/S1-06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664" cy="6858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0" y="109081"/>
            <a:ext cx="88924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6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Dýchacia sústava - 2</a:t>
            </a:r>
            <a:endParaRPr lang="sk-SK" sz="6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436096" y="6488668"/>
            <a:ext cx="341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PRÍRODOVEDA 4. ročník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A807-F7F7-483B-8B83-5A063D4D9A18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107504" y="-33762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17410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6" name="BlokTextu 5"/>
          <p:cNvSpPr txBox="1"/>
          <p:nvPr/>
        </p:nvSpPr>
        <p:spPr>
          <a:xfrm>
            <a:off x="285720" y="214290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SA SPRÁVAŤ PRI NACHLADNUTÍ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57158" y="1357298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600" i="1" dirty="0" smtClean="0"/>
              <a:t> Ak sme nachladnutí, pri kýchaní a kašľaní si nos a ústa zakrývame vreckovkou. </a:t>
            </a:r>
          </a:p>
          <a:p>
            <a:pPr>
              <a:buFont typeface="Arial" pitchFamily="34" charset="0"/>
              <a:buChar char="•"/>
            </a:pPr>
            <a:r>
              <a:rPr lang="sk-SK" sz="3600" i="1" dirty="0" smtClean="0"/>
              <a:t> Ak používame papierové vreckovky, je to hygienickejšie, pretože ich po použití odhodíme.</a:t>
            </a:r>
          </a:p>
          <a:p>
            <a:pPr>
              <a:buFont typeface="Arial" pitchFamily="34" charset="0"/>
              <a:buChar char="•"/>
            </a:pPr>
            <a:r>
              <a:rPr lang="sk-SK" sz="3600" i="1" dirty="0" smtClean="0"/>
              <a:t> Ak používame textilné vreckovky, je to ekologickejšie, ale o to dôslednejšie  </a:t>
            </a:r>
            <a:endParaRPr lang="sk-SK" sz="3600" i="1" dirty="0" smtClean="0"/>
          </a:p>
          <a:p>
            <a:r>
              <a:rPr lang="sk-SK" sz="3600" i="1" dirty="0" smtClean="0"/>
              <a:t>musíme </a:t>
            </a:r>
            <a:r>
              <a:rPr lang="sk-SK" sz="3600" i="1" dirty="0" smtClean="0"/>
              <a:t>dodržiavať hygienu.  </a:t>
            </a:r>
            <a:endParaRPr lang="sk-SK" sz="3600" i="1" dirty="0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B7DE-EF1E-4B52-BE04-C4345780C49F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4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5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pic>
        <p:nvPicPr>
          <p:cNvPr id="2" name="Obrázok 6" descr="str51_ul8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988803"/>
            <a:ext cx="6143668" cy="486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ublina v tvare zaobleného obdĺžnika 5"/>
          <p:cNvSpPr/>
          <p:nvPr/>
        </p:nvSpPr>
        <p:spPr>
          <a:xfrm>
            <a:off x="357158" y="214290"/>
            <a:ext cx="8643998" cy="1571636"/>
          </a:xfrm>
          <a:prstGeom prst="wedgeRoundRectCallout">
            <a:avLst>
              <a:gd name="adj1" fmla="val -22635"/>
              <a:gd name="adj2" fmla="val 7619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CHOROBE JE LEPŠIE PREDCHÁDZAŤ, AKO JU LIEČIŤ.</a:t>
            </a:r>
            <a:endParaRPr lang="sk-SK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8AB-03E3-4074-AD32-BB3711264644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17410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6" name="BlokTextu 5"/>
          <p:cNvSpPr txBox="1"/>
          <p:nvPr/>
        </p:nvSpPr>
        <p:spPr>
          <a:xfrm>
            <a:off x="1714480" y="285728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VÝSKUMNÁ AKTIVITA 1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28596" y="121442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i="1" dirty="0" smtClean="0">
                <a:solidFill>
                  <a:srgbClr val="0070C0"/>
                </a:solidFill>
              </a:rPr>
              <a:t>CIEĽ: </a:t>
            </a:r>
            <a:r>
              <a:rPr lang="sk-SK" sz="3600" i="1" dirty="0" smtClean="0">
                <a:solidFill>
                  <a:srgbClr val="FF0000"/>
                </a:solidFill>
              </a:rPr>
              <a:t>Zistiť, do akej vzdialenosti sa môžu dostať hlieny a baktérie pri kýchaní a kašľaní. 	</a:t>
            </a:r>
          </a:p>
          <a:p>
            <a:r>
              <a:rPr lang="sk-SK" sz="3600" i="1" dirty="0"/>
              <a:t>	</a:t>
            </a:r>
            <a:endParaRPr lang="sk-SK" sz="3600" i="1" dirty="0" smtClean="0"/>
          </a:p>
        </p:txBody>
      </p:sp>
      <p:sp>
        <p:nvSpPr>
          <p:cNvPr id="10" name="Obdĺžnik 9"/>
          <p:cNvSpPr/>
          <p:nvPr/>
        </p:nvSpPr>
        <p:spPr>
          <a:xfrm>
            <a:off x="428596" y="307181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i="1" dirty="0" smtClean="0">
                <a:solidFill>
                  <a:srgbClr val="0070C0"/>
                </a:solidFill>
              </a:rPr>
              <a:t>POMÔCKY: </a:t>
            </a:r>
            <a:r>
              <a:rPr lang="sk-SK" sz="3600" i="1" dirty="0" smtClean="0"/>
              <a:t>rozprašovač na vodu, voda, potravinové farbivo, 10 kusov kancelárskeho papiera</a:t>
            </a:r>
            <a:r>
              <a:rPr lang="sk-SK" sz="3600" i="1" dirty="0"/>
              <a:t>	</a:t>
            </a:r>
            <a:endParaRPr lang="sk-SK" sz="3600" i="1" dirty="0" smtClean="0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45C-6FE2-4C0E-A805-3943FBE212D5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17410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6" name="BlokTextu 5"/>
          <p:cNvSpPr txBox="1"/>
          <p:nvPr/>
        </p:nvSpPr>
        <p:spPr>
          <a:xfrm>
            <a:off x="1714479" y="0"/>
            <a:ext cx="5505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VÝSKUMNÁ </a:t>
            </a:r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 1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285720" y="785794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i="1" dirty="0" smtClean="0">
                <a:solidFill>
                  <a:srgbClr val="0070C0"/>
                </a:solidFill>
              </a:rPr>
              <a:t>POSTUP: </a:t>
            </a:r>
          </a:p>
          <a:p>
            <a:pPr marL="742950" indent="-742950">
              <a:buAutoNum type="arabicPeriod"/>
            </a:pPr>
            <a:r>
              <a:rPr lang="sk-SK" sz="3600" i="1" dirty="0" smtClean="0"/>
              <a:t>Nalej do rozprašovača zafarbenú vodu.</a:t>
            </a:r>
          </a:p>
          <a:p>
            <a:pPr marL="742950" indent="-742950">
              <a:buAutoNum type="arabicPeriod"/>
            </a:pPr>
            <a:r>
              <a:rPr lang="sk-SK" sz="3600" i="1" dirty="0" smtClean="0"/>
              <a:t>Ulož na zem 10 kusov kancelárskeho papiera za sebou.</a:t>
            </a:r>
          </a:p>
          <a:p>
            <a:pPr marL="742950" indent="-742950">
              <a:buAutoNum type="arabicPeriod"/>
            </a:pPr>
            <a:r>
              <a:rPr lang="sk-SK" sz="3600" i="1" dirty="0" smtClean="0"/>
              <a:t>Polož rozprašovač s vodou na začiatok prvého kancelárskeho papiera a stlač ho.</a:t>
            </a:r>
          </a:p>
          <a:p>
            <a:pPr marL="742950" indent="-742950">
              <a:buAutoNum type="arabicPeriod"/>
            </a:pPr>
            <a:r>
              <a:rPr lang="sk-SK" sz="3600" i="1" dirty="0" smtClean="0"/>
              <a:t>Pozoruj, do akej vzdialenosti sa dostala voda z rozprašovača.  </a:t>
            </a:r>
          </a:p>
        </p:txBody>
      </p:sp>
      <p:sp>
        <p:nvSpPr>
          <p:cNvPr id="10" name="Obdĺžnik 9"/>
          <p:cNvSpPr/>
          <p:nvPr/>
        </p:nvSpPr>
        <p:spPr>
          <a:xfrm>
            <a:off x="357158" y="528638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i="1" dirty="0" smtClean="0">
                <a:solidFill>
                  <a:srgbClr val="0070C0"/>
                </a:solidFill>
              </a:rPr>
              <a:t>POZOROVANIE:</a:t>
            </a:r>
            <a:endParaRPr lang="sk-SK" sz="3600" i="1" dirty="0" smtClean="0"/>
          </a:p>
        </p:txBody>
      </p:sp>
      <p:sp>
        <p:nvSpPr>
          <p:cNvPr id="11" name="Obdĺžnik 10"/>
          <p:cNvSpPr/>
          <p:nvPr/>
        </p:nvSpPr>
        <p:spPr>
          <a:xfrm>
            <a:off x="357158" y="592933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i="1" dirty="0" smtClean="0">
                <a:solidFill>
                  <a:srgbClr val="0070C0"/>
                </a:solidFill>
              </a:rPr>
              <a:t>VYHODNOTENIE:</a:t>
            </a:r>
            <a:endParaRPr lang="sk-SK" sz="3600" i="1" dirty="0" smtClean="0"/>
          </a:p>
        </p:txBody>
      </p:sp>
      <p:sp>
        <p:nvSpPr>
          <p:cNvPr id="13" name="Zástupný symbol dátumu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76A1-D048-4CEF-9C19-51FA23C70B81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3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4" name="Picture 2" descr="Súvisiaci obrázo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5" name="BlokTextu 4"/>
          <p:cNvSpPr txBox="1"/>
          <p:nvPr/>
        </p:nvSpPr>
        <p:spPr>
          <a:xfrm>
            <a:off x="1714480" y="285728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RELAXAČNÁ CHVÍĽKA</a:t>
            </a:r>
            <a:endParaRPr lang="sk-SK" sz="4400" dirty="0"/>
          </a:p>
        </p:txBody>
      </p:sp>
      <p:sp>
        <p:nvSpPr>
          <p:cNvPr id="6" name="Obdĺžnik 5"/>
          <p:cNvSpPr/>
          <p:nvPr/>
        </p:nvSpPr>
        <p:spPr>
          <a:xfrm>
            <a:off x="714348" y="1428736"/>
            <a:ext cx="6088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smtClean="0"/>
              <a:t>PIESEŇ: </a:t>
            </a:r>
            <a:r>
              <a:rPr lang="sk-SK" sz="3200" dirty="0" smtClean="0">
                <a:solidFill>
                  <a:srgbClr val="0070C0"/>
                </a:solidFill>
              </a:rPr>
              <a:t>ANIČKA, DUŠIČKA, NEKAŠLI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071670" y="6211669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5"/>
              </a:rPr>
              <a:t>https://www.youtube.com/watch?v=C9npC21pDzw</a:t>
            </a:r>
            <a:endParaRPr lang="sk-SK" dirty="0"/>
          </a:p>
        </p:txBody>
      </p:sp>
      <p:pic>
        <p:nvPicPr>
          <p:cNvPr id="9" name="Anička dušička nekaš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72462" y="357166"/>
            <a:ext cx="304800" cy="304800"/>
          </a:xfrm>
          <a:prstGeom prst="rect">
            <a:avLst/>
          </a:prstGeom>
        </p:spPr>
      </p:pic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72F1-6089-4A40-85CA-A6B020342D47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17410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6" name="BlokTextu 5"/>
          <p:cNvSpPr txBox="1"/>
          <p:nvPr/>
        </p:nvSpPr>
        <p:spPr>
          <a:xfrm>
            <a:off x="642910" y="285728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ktorom mieste je športovanie zdravšie?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Súvisiaci obr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14488"/>
            <a:ext cx="3167058" cy="4750587"/>
          </a:xfrm>
          <a:prstGeom prst="rect">
            <a:avLst/>
          </a:prstGeom>
          <a:noFill/>
        </p:spPr>
      </p:pic>
      <p:pic>
        <p:nvPicPr>
          <p:cNvPr id="12292" name="Picture 4" descr="Súvisiaci obráz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285992"/>
            <a:ext cx="4674848" cy="3167055"/>
          </a:xfrm>
          <a:prstGeom prst="rect">
            <a:avLst/>
          </a:prstGeom>
          <a:noFill/>
        </p:spPr>
      </p:pic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B389-5882-4D95-9A45-7420BC4FCEE4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0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17410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6" name="BlokTextu 5"/>
          <p:cNvSpPr txBox="1"/>
          <p:nvPr/>
        </p:nvSpPr>
        <p:spPr>
          <a:xfrm>
            <a:off x="428596" y="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Vyrieš krížovku. Tajničku doplň do vety.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/>
        </p:nvGraphicFramePr>
        <p:xfrm>
          <a:off x="214282" y="1142984"/>
          <a:ext cx="4643470" cy="328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7691"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endParaRPr lang="sk-SK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Ť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endParaRPr lang="sk-SK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endParaRPr lang="sk-SK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IA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bdĺžnik 12"/>
          <p:cNvSpPr/>
          <p:nvPr/>
        </p:nvSpPr>
        <p:spPr>
          <a:xfrm>
            <a:off x="8429652" y="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/>
        </p:nvGraphicFramePr>
        <p:xfrm>
          <a:off x="214282" y="1142984"/>
          <a:ext cx="4643470" cy="328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7691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Í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endParaRPr lang="sk-SK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Ý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Ť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endParaRPr lang="sk-SK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Ý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Ľ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endParaRPr lang="sk-SK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Í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smtClean="0">
                          <a:solidFill>
                            <a:schemeClr val="tx1"/>
                          </a:solidFill>
                        </a:rPr>
                        <a:t>IA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BlokTextu 14"/>
          <p:cNvSpPr txBox="1"/>
          <p:nvPr/>
        </p:nvSpPr>
        <p:spPr>
          <a:xfrm>
            <a:off x="3500430" y="1214422"/>
            <a:ext cx="5329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Časť vzduchu, ktorá je pre človeka veľmi dôležitá. </a:t>
            </a:r>
            <a:endParaRPr lang="sk-SK" sz="2000" dirty="0"/>
          </a:p>
        </p:txBody>
      </p:sp>
      <p:sp>
        <p:nvSpPr>
          <p:cNvPr id="16" name="BlokTextu 15"/>
          <p:cNvSpPr txBox="1"/>
          <p:nvPr/>
        </p:nvSpPr>
        <p:spPr>
          <a:xfrm>
            <a:off x="4857752" y="1785926"/>
            <a:ext cx="422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Naberať  vzduch do pľúc a vypúšťať ho.</a:t>
            </a:r>
            <a:endParaRPr lang="sk-SK" sz="2000" dirty="0"/>
          </a:p>
        </p:txBody>
      </p:sp>
      <p:sp>
        <p:nvSpPr>
          <p:cNvPr id="17" name="BlokTextu 16"/>
          <p:cNvSpPr txBox="1"/>
          <p:nvPr/>
        </p:nvSpPr>
        <p:spPr>
          <a:xfrm>
            <a:off x="3500430" y="2357430"/>
            <a:ext cx="1792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Opak nádychu. </a:t>
            </a:r>
            <a:endParaRPr lang="sk-SK" sz="2000" dirty="0"/>
          </a:p>
        </p:txBody>
      </p:sp>
      <p:sp>
        <p:nvSpPr>
          <p:cNvPr id="18" name="BlokTextu 17"/>
          <p:cNvSpPr txBox="1"/>
          <p:nvPr/>
        </p:nvSpPr>
        <p:spPr>
          <a:xfrm>
            <a:off x="3500430" y="2857496"/>
            <a:ext cx="1792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Dýchame nimi. </a:t>
            </a:r>
            <a:endParaRPr lang="sk-SK" sz="2000" dirty="0"/>
          </a:p>
        </p:txBody>
      </p:sp>
      <p:sp>
        <p:nvSpPr>
          <p:cNvPr id="19" name="BlokTextu 18"/>
          <p:cNvSpPr txBox="1"/>
          <p:nvPr/>
        </p:nvSpPr>
        <p:spPr>
          <a:xfrm>
            <a:off x="4429124" y="3429000"/>
            <a:ext cx="348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Časť tela, kde sú uložené pľúca. </a:t>
            </a:r>
            <a:endParaRPr lang="sk-SK" sz="2000" dirty="0"/>
          </a:p>
        </p:txBody>
      </p:sp>
      <p:sp>
        <p:nvSpPr>
          <p:cNvPr id="20" name="BlokTextu 19"/>
          <p:cNvSpPr txBox="1"/>
          <p:nvPr/>
        </p:nvSpPr>
        <p:spPr>
          <a:xfrm>
            <a:off x="285720" y="4714884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solidFill>
                  <a:srgbClr val="002060"/>
                </a:solidFill>
              </a:rPr>
              <a:t>Nečistoty sa z nášho dýchacieho systému dostávajú von pomocou kašľania a _________ .</a:t>
            </a:r>
            <a:endParaRPr lang="sk-SK" sz="3600" i="1" dirty="0">
              <a:solidFill>
                <a:srgbClr val="002060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2357422" y="578645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solidFill>
                  <a:srgbClr val="C00000"/>
                </a:solidFill>
              </a:rPr>
              <a:t>kýchania</a:t>
            </a:r>
            <a:endParaRPr lang="sk-SK" sz="3600" i="1" dirty="0">
              <a:solidFill>
                <a:srgbClr val="C00000"/>
              </a:solidFill>
            </a:endParaRPr>
          </a:p>
        </p:txBody>
      </p:sp>
      <p:sp>
        <p:nvSpPr>
          <p:cNvPr id="22" name="Zástupný symbol dátumu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A1DD-D5D4-423A-9897-D0438212228D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4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5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2" name="Obdĺžnik 1"/>
          <p:cNvSpPr/>
          <p:nvPr/>
        </p:nvSpPr>
        <p:spPr>
          <a:xfrm>
            <a:off x="2643174" y="0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VIEM AJ TOTO?</a:t>
            </a:r>
            <a:r>
              <a:rPr lang="sk-SK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sk-SK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14282" y="857232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Zisti na internete alebo v encyklopédii, aké množstvo vzduchu sa vymení v pľúcach dospelého človeka pri jednom nádychu a výdychu.</a:t>
            </a:r>
            <a:endParaRPr lang="sk-SK" sz="2800" dirty="0"/>
          </a:p>
        </p:txBody>
      </p:sp>
      <p:sp>
        <p:nvSpPr>
          <p:cNvPr id="8" name="Obdĺžnik 7"/>
          <p:cNvSpPr/>
          <p:nvPr/>
        </p:nvSpPr>
        <p:spPr>
          <a:xfrm>
            <a:off x="8429652" y="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14282" y="2214554"/>
            <a:ext cx="8929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i="1" dirty="0" smtClean="0">
                <a:solidFill>
                  <a:srgbClr val="002060"/>
                </a:solidFill>
              </a:rPr>
              <a:t>Pri pokojnom nádychu a výdychu sa v pľúcach vymení asi 0,5 l vzduchu. Tento objem označujeme ako respiračný objem pľúc. Po pokojnom nádychu možno ešte úsilím vdýchnuť približne 2,5 l vzduchu, čo nazývame inspiračný </a:t>
            </a:r>
          </a:p>
          <a:p>
            <a:r>
              <a:rPr lang="sk-SK" sz="2800" i="1" dirty="0" smtClean="0">
                <a:solidFill>
                  <a:srgbClr val="002060"/>
                </a:solidFill>
              </a:rPr>
              <a:t>rezervný objem. Maximálnym výdychom možno po maximálnom nádychu z pľúc vydýchnuť približne 4 l vzduchu. Toto množstvo je označované ako vitálna kapacita pľúc a je veľmi individuálne. U trénovaných športovcov, hlavne u športovcov vodných športov, môže prekročiť toto množstvo aj 6 l. 	</a:t>
            </a:r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9607-AFB2-436F-A7FA-1619E0B0957D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4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5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2" name="Obdĺžnik 1"/>
          <p:cNvSpPr/>
          <p:nvPr/>
        </p:nvSpPr>
        <p:spPr>
          <a:xfrm>
            <a:off x="2643174" y="0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VIEM AJ TOTO?</a:t>
            </a:r>
            <a:r>
              <a:rPr lang="sk-SK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sk-SK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14282" y="857232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Zisti a povedz, ako môžeme predchádzať nachladnutiu a rôznym chorobám.</a:t>
            </a:r>
            <a:endParaRPr lang="sk-SK" sz="2800" dirty="0"/>
          </a:p>
        </p:txBody>
      </p:sp>
      <p:sp>
        <p:nvSpPr>
          <p:cNvPr id="8" name="Obdĺžnik 7"/>
          <p:cNvSpPr/>
          <p:nvPr/>
        </p:nvSpPr>
        <p:spPr>
          <a:xfrm>
            <a:off x="8429652" y="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0" y="1779687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sk-SK" sz="2700" i="1" dirty="0" smtClean="0">
                <a:solidFill>
                  <a:srgbClr val="002060"/>
                </a:solidFill>
              </a:rPr>
              <a:t>Zaradíme do svojej stravy cesnak, pretože má antibakteriálne účinky. Preto sa cesnak používa aj ako prírodné antibiotikum. </a:t>
            </a:r>
          </a:p>
          <a:p>
            <a:pPr marL="514350" indent="-514350">
              <a:buAutoNum type="arabicPeriod"/>
            </a:pPr>
            <a:r>
              <a:rPr lang="sk-SK" sz="2700" i="1" dirty="0" smtClean="0">
                <a:solidFill>
                  <a:srgbClr val="002060"/>
                </a:solidFill>
              </a:rPr>
              <a:t>Musíme zvýšiť príjem vitamínu C, napríklad vo forme kapusty, chrenu, červenej repy, citrónov, jabĺk, papriky, zázvoru, cibule... </a:t>
            </a:r>
          </a:p>
          <a:p>
            <a:pPr marL="514350" indent="-514350">
              <a:buAutoNum type="arabicPeriod"/>
            </a:pPr>
            <a:r>
              <a:rPr lang="sk-SK" sz="2700" i="1" dirty="0" smtClean="0">
                <a:solidFill>
                  <a:srgbClr val="002060"/>
                </a:solidFill>
              </a:rPr>
              <a:t>Treba  chodiť na prechádzky, a to aj počas zimného obdobia.</a:t>
            </a:r>
          </a:p>
          <a:p>
            <a:pPr marL="514350" indent="-514350">
              <a:buAutoNum type="arabicPeriod"/>
            </a:pPr>
            <a:r>
              <a:rPr lang="sk-SK" sz="2700" i="1" dirty="0" smtClean="0">
                <a:solidFill>
                  <a:srgbClr val="002060"/>
                </a:solidFill>
              </a:rPr>
              <a:t> Je dôležité dbať aj na otužovanie, dostatočne dlhý spánok a pravidelné vetranie v miestnostiach, kde sa zdržiavame. </a:t>
            </a:r>
          </a:p>
          <a:p>
            <a:pPr marL="514350" indent="-514350">
              <a:buAutoNum type="arabicPeriod"/>
            </a:pPr>
            <a:r>
              <a:rPr lang="sk-SK" sz="2700" i="1" dirty="0" smtClean="0">
                <a:solidFill>
                  <a:srgbClr val="002060"/>
                </a:solidFill>
              </a:rPr>
              <a:t>Miestnosti by sme nemali počas zimného obdobia zbytočne prekurovať. </a:t>
            </a:r>
          </a:p>
          <a:p>
            <a:pPr marL="514350" indent="-514350">
              <a:buAutoNum type="arabicPeriod"/>
            </a:pPr>
            <a:r>
              <a:rPr lang="sk-SK" sz="2700" i="1" dirty="0" smtClean="0">
                <a:solidFill>
                  <a:srgbClr val="002060"/>
                </a:solidFill>
              </a:rPr>
              <a:t>Je  potrebné a dôležité mať nohy v teple. 	</a:t>
            </a:r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23B-264D-4093-87BE-04A49ED74D85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4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5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2" name="Obdĺžnik 1"/>
          <p:cNvSpPr/>
          <p:nvPr/>
        </p:nvSpPr>
        <p:spPr>
          <a:xfrm>
            <a:off x="2643174" y="0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VEDEL SI?</a:t>
            </a:r>
            <a:endParaRPr lang="sk-SK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14282" y="857232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Neefektívne dýchanie môže viesť ku zvýšenej pravdepodobnosti úzkostí, spánkovým poruchám, zažívacím problémom, bolestí chrbta ... </a:t>
            </a:r>
            <a:endParaRPr lang="sk-SK" sz="2800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0" y="2214554"/>
            <a:ext cx="8539261" cy="4643446"/>
            <a:chOff x="0" y="2214554"/>
            <a:chExt cx="8539261" cy="4643446"/>
          </a:xfrm>
        </p:grpSpPr>
        <p:pic>
          <p:nvPicPr>
            <p:cNvPr id="37890" name="Picture 2" descr="http://michalkralik.sk/wp-content/uploads/2017/09/diaphragmatic-breathing-illustration.jpg"/>
            <p:cNvPicPr>
              <a:picLocks noChangeAspect="1" noChangeArrowheads="1"/>
            </p:cNvPicPr>
            <p:nvPr/>
          </p:nvPicPr>
          <p:blipFill>
            <a:blip r:embed="rId4"/>
            <a:srcRect l="12360" t="8100" r="13483" b="10896"/>
            <a:stretch>
              <a:fillRect/>
            </a:stretch>
          </p:blipFill>
          <p:spPr bwMode="auto">
            <a:xfrm>
              <a:off x="642910" y="2357429"/>
              <a:ext cx="6500858" cy="4167217"/>
            </a:xfrm>
            <a:prstGeom prst="rect">
              <a:avLst/>
            </a:prstGeom>
            <a:noFill/>
          </p:spPr>
        </p:pic>
        <p:sp>
          <p:nvSpPr>
            <p:cNvPr id="10" name="BlokTextu 9"/>
            <p:cNvSpPr txBox="1"/>
            <p:nvPr/>
          </p:nvSpPr>
          <p:spPr>
            <a:xfrm>
              <a:off x="214282" y="2214554"/>
              <a:ext cx="97738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NÁDYCH</a:t>
              </a:r>
              <a:endParaRPr lang="sk-SK" dirty="0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4357686" y="2214554"/>
              <a:ext cx="938911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VÝDYCH</a:t>
              </a:r>
              <a:endParaRPr lang="sk-SK" dirty="0"/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0" y="3000372"/>
              <a:ext cx="201786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hrudník sa zväčšuje</a:t>
              </a:r>
              <a:endParaRPr lang="sk-SK" dirty="0"/>
            </a:p>
          </p:txBody>
        </p:sp>
        <p:sp>
          <p:nvSpPr>
            <p:cNvPr id="14" name="BlokTextu 13"/>
            <p:cNvSpPr txBox="1"/>
            <p:nvPr/>
          </p:nvSpPr>
          <p:spPr>
            <a:xfrm>
              <a:off x="6429388" y="3286124"/>
              <a:ext cx="210987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hrudník sa zmenšuje</a:t>
              </a:r>
              <a:endParaRPr lang="sk-SK" dirty="0"/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214282" y="3929066"/>
              <a:ext cx="685059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rebrá</a:t>
              </a:r>
              <a:endParaRPr lang="sk-SK" dirty="0"/>
            </a:p>
          </p:txBody>
        </p:sp>
        <p:sp>
          <p:nvSpPr>
            <p:cNvPr id="16" name="BlokTextu 15"/>
            <p:cNvSpPr txBox="1"/>
            <p:nvPr/>
          </p:nvSpPr>
          <p:spPr>
            <a:xfrm>
              <a:off x="4143372" y="4429132"/>
              <a:ext cx="69570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pľúca</a:t>
              </a:r>
              <a:endParaRPr lang="sk-SK" dirty="0"/>
            </a:p>
          </p:txBody>
        </p:sp>
        <p:sp>
          <p:nvSpPr>
            <p:cNvPr id="17" name="BlokTextu 16"/>
            <p:cNvSpPr txBox="1"/>
            <p:nvPr/>
          </p:nvSpPr>
          <p:spPr>
            <a:xfrm>
              <a:off x="785786" y="5000636"/>
              <a:ext cx="873701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bránica</a:t>
              </a:r>
              <a:endParaRPr lang="sk-SK" dirty="0"/>
            </a:p>
          </p:txBody>
        </p:sp>
        <p:sp>
          <p:nvSpPr>
            <p:cNvPr id="18" name="BlokTextu 17"/>
            <p:cNvSpPr txBox="1"/>
            <p:nvPr/>
          </p:nvSpPr>
          <p:spPr>
            <a:xfrm>
              <a:off x="642910" y="6215082"/>
              <a:ext cx="2077556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bránica sa zmenšuje</a:t>
              </a:r>
              <a:endParaRPr lang="sk-SK" dirty="0"/>
            </a:p>
          </p:txBody>
        </p:sp>
        <p:sp>
          <p:nvSpPr>
            <p:cNvPr id="19" name="BlokTextu 18"/>
            <p:cNvSpPr txBox="1"/>
            <p:nvPr/>
          </p:nvSpPr>
          <p:spPr>
            <a:xfrm>
              <a:off x="4429124" y="6488668"/>
              <a:ext cx="2000099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bránica sa uvoľňuje</a:t>
              </a:r>
              <a:endParaRPr lang="sk-SK" dirty="0"/>
            </a:p>
          </p:txBody>
        </p:sp>
      </p:grp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67BA-4F78-41E5-A216-8090BFF45214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4" name="Zaoblený obdĺžnik 3"/>
          <p:cNvSpPr/>
          <p:nvPr/>
        </p:nvSpPr>
        <p:spPr>
          <a:xfrm>
            <a:off x="2857488" y="2786058"/>
            <a:ext cx="3000396" cy="9858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</a:rPr>
              <a:t>KVAPÔČKOVÁ INFEKCIA</a:t>
            </a:r>
            <a:endParaRPr lang="sk-SK" sz="3600" b="1" dirty="0">
              <a:solidFill>
                <a:srgbClr val="C0000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428596" y="1071546"/>
            <a:ext cx="3714776" cy="1714512"/>
            <a:chOff x="428596" y="1071546"/>
            <a:chExt cx="3714776" cy="1714512"/>
          </a:xfrm>
        </p:grpSpPr>
        <p:sp>
          <p:nvSpPr>
            <p:cNvPr id="5" name="Zaoblený obdĺžnik 4"/>
            <p:cNvSpPr/>
            <p:nvPr/>
          </p:nvSpPr>
          <p:spPr>
            <a:xfrm>
              <a:off x="428596" y="1071546"/>
              <a:ext cx="3714776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Rovná spojovacia šípka 6"/>
            <p:cNvCxnSpPr/>
            <p:nvPr/>
          </p:nvCxnSpPr>
          <p:spPr>
            <a:xfrm rot="16200000" flipV="1">
              <a:off x="2643174" y="2071678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5143504" y="1000108"/>
            <a:ext cx="3357554" cy="1785950"/>
            <a:chOff x="-357190" y="1071546"/>
            <a:chExt cx="3357554" cy="1717260"/>
          </a:xfrm>
        </p:grpSpPr>
        <p:sp>
          <p:nvSpPr>
            <p:cNvPr id="10" name="Zaoblený obdĺžnik 9"/>
            <p:cNvSpPr/>
            <p:nvPr/>
          </p:nvSpPr>
          <p:spPr>
            <a:xfrm>
              <a:off x="-357190" y="1071546"/>
              <a:ext cx="3357554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Rovná spojovacia šípka 10"/>
            <p:cNvCxnSpPr/>
            <p:nvPr/>
          </p:nvCxnSpPr>
          <p:spPr>
            <a:xfrm flipV="1">
              <a:off x="0" y="1964521"/>
              <a:ext cx="1000132" cy="8242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5286380" y="3786190"/>
            <a:ext cx="3286148" cy="2143140"/>
            <a:chOff x="1142976" y="271434"/>
            <a:chExt cx="3286148" cy="2143140"/>
          </a:xfrm>
        </p:grpSpPr>
        <p:sp>
          <p:nvSpPr>
            <p:cNvPr id="14" name="Zaoblený obdĺžnik 13"/>
            <p:cNvSpPr/>
            <p:nvPr/>
          </p:nvSpPr>
          <p:spPr>
            <a:xfrm>
              <a:off x="1142976" y="1500174"/>
              <a:ext cx="3286148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Rovná spojovacia šípka 14"/>
            <p:cNvCxnSpPr/>
            <p:nvPr/>
          </p:nvCxnSpPr>
          <p:spPr>
            <a:xfrm rot="16200000" flipH="1">
              <a:off x="1027877" y="529409"/>
              <a:ext cx="1229534" cy="7135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bdĺžnik 18"/>
          <p:cNvSpPr/>
          <p:nvPr/>
        </p:nvSpPr>
        <p:spPr>
          <a:xfrm>
            <a:off x="8429652" y="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5143504" y="1000108"/>
            <a:ext cx="3357554" cy="950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ysClr val="windowText" lastClr="000000"/>
                </a:solidFill>
              </a:rPr>
              <a:t>KAŠĽANIE</a:t>
            </a:r>
            <a:endParaRPr lang="sk-SK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Zaoblený obdĺžnik 20"/>
          <p:cNvSpPr/>
          <p:nvPr/>
        </p:nvSpPr>
        <p:spPr>
          <a:xfrm>
            <a:off x="5286380" y="5000636"/>
            <a:ext cx="3286148" cy="950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ysClr val="windowText" lastClr="000000"/>
                </a:solidFill>
              </a:rPr>
              <a:t>NÁKAZA</a:t>
            </a:r>
            <a:endParaRPr lang="sk-SK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Zaoblený obdĺžnik 21"/>
          <p:cNvSpPr/>
          <p:nvPr/>
        </p:nvSpPr>
        <p:spPr>
          <a:xfrm>
            <a:off x="428596" y="1071546"/>
            <a:ext cx="3714776" cy="950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ysClr val="windowText" lastClr="000000"/>
                </a:solidFill>
              </a:rPr>
              <a:t>KÝCHANIE</a:t>
            </a:r>
            <a:endParaRPr lang="sk-SK" sz="3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26" name="Skupina 25"/>
          <p:cNvGrpSpPr/>
          <p:nvPr/>
        </p:nvGrpSpPr>
        <p:grpSpPr>
          <a:xfrm>
            <a:off x="1000100" y="3786190"/>
            <a:ext cx="3286148" cy="2143140"/>
            <a:chOff x="1142976" y="271434"/>
            <a:chExt cx="3286148" cy="2143140"/>
          </a:xfrm>
        </p:grpSpPr>
        <p:sp>
          <p:nvSpPr>
            <p:cNvPr id="27" name="Zaoblený obdĺžnik 26"/>
            <p:cNvSpPr/>
            <p:nvPr/>
          </p:nvSpPr>
          <p:spPr>
            <a:xfrm>
              <a:off x="1142976" y="1500174"/>
              <a:ext cx="3286148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8" name="Rovná spojovacia šípka 27"/>
            <p:cNvCxnSpPr/>
            <p:nvPr/>
          </p:nvCxnSpPr>
          <p:spPr>
            <a:xfrm rot="5400000">
              <a:off x="2607455" y="664343"/>
              <a:ext cx="1214446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Zaoblený obdĺžnik 28"/>
          <p:cNvSpPr/>
          <p:nvPr/>
        </p:nvSpPr>
        <p:spPr>
          <a:xfrm>
            <a:off x="1000100" y="5000636"/>
            <a:ext cx="3286148" cy="950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ysClr val="windowText" lastClr="000000"/>
                </a:solidFill>
              </a:rPr>
              <a:t>CHOROBA</a:t>
            </a:r>
            <a:endParaRPr lang="sk-SK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Zástupný symbol dátumu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D0A7-173A-4A16-AF55-6639F965220C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4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5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2" name="Obdĺžnik 1"/>
          <p:cNvSpPr/>
          <p:nvPr/>
        </p:nvSpPr>
        <p:spPr>
          <a:xfrm>
            <a:off x="2643174" y="0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VEDEL SI?</a:t>
            </a:r>
            <a:endParaRPr lang="sk-SK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14282" y="857232"/>
            <a:ext cx="8929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Dýchanie je jedna z najzákladnejších funkcií ľudského organizmu. Je to asi jediná funkcia, ktorú sme schopný robiť kompletne vedome alebo aj nevedome.</a:t>
            </a:r>
            <a:br>
              <a:rPr lang="sk-SK" sz="3200" dirty="0" smtClean="0"/>
            </a:br>
            <a:r>
              <a:rPr lang="sk-SK" sz="3200" dirty="0" smtClean="0"/>
              <a:t>Ľudské telo je schopné vydržať:</a:t>
            </a:r>
          </a:p>
          <a:p>
            <a:r>
              <a:rPr lang="sk-SK" sz="3200" dirty="0" smtClean="0"/>
              <a:t>- bez vody podľa niektorých odhadov okolo 100 hodín (cca 4dni),</a:t>
            </a:r>
          </a:p>
          <a:p>
            <a:r>
              <a:rPr lang="sk-SK" sz="3200" dirty="0" smtClean="0"/>
              <a:t>- bez jedla zhruba 3 týždne,</a:t>
            </a:r>
          </a:p>
          <a:p>
            <a:pPr>
              <a:buFontTx/>
              <a:buChar char="-"/>
            </a:pPr>
            <a:r>
              <a:rPr lang="sk-SK" sz="3200" dirty="0" smtClean="0"/>
              <a:t>avšak </a:t>
            </a:r>
            <a:r>
              <a:rPr lang="sk-SK" sz="3200" b="1" dirty="0" smtClean="0"/>
              <a:t>bez vzduchu iba niekoľko minút</a:t>
            </a:r>
            <a:r>
              <a:rPr lang="sk-SK" sz="3200" dirty="0" smtClean="0"/>
              <a:t> (aktuálny svetový rekord v čase písania článku 24 min 3,45s).</a:t>
            </a:r>
          </a:p>
          <a:p>
            <a:r>
              <a:rPr lang="sk-SK" sz="3200" b="1" dirty="0" smtClean="0"/>
              <a:t>V priemere za deň sa človek nadýchne a vydýchne 22-tisíc krát.</a:t>
            </a:r>
            <a:r>
              <a:rPr lang="sk-SK" sz="3200" dirty="0" smtClean="0"/>
              <a:t> </a:t>
            </a:r>
            <a:endParaRPr lang="sk-SK" sz="3200" dirty="0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F3A8-7121-40EE-837F-A1F3D266A3EB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4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5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2" name="Obdĺžnik 1"/>
          <p:cNvSpPr/>
          <p:nvPr/>
        </p:nvSpPr>
        <p:spPr>
          <a:xfrm>
            <a:off x="2643174" y="0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VEDEL SI?</a:t>
            </a:r>
            <a:endParaRPr lang="sk-SK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14282" y="857232"/>
            <a:ext cx="89297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SPRÁVNE DÝCHANIE POMÁHA: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zásobiť telo dostatočným množstvom kyslíka potrebného - pre mozog a ostatné vitálne orgány,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dokáže pomôcť pri redukcii stresu,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zlepšiť kvalitu pohybovej aktivity,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zlepšiť prácu imunitného systému,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a to ani nie je všetko.</a:t>
            </a:r>
          </a:p>
          <a:p>
            <a:r>
              <a:rPr lang="sk-SK" sz="2800" dirty="0" smtClean="0"/>
              <a:t>Efektívne dýchanie je schopné zvýšiť okysličenie krvi, a tým dať telu ku dispozícii viac kyslíka na spracovanie energie. Viac kyslíka dokáže zlepšiť mozgové funkcie, čo následne vedie k lepšiemu sústredeniu, produktivite a zachovaniu fyzickej energie.</a:t>
            </a:r>
          </a:p>
          <a:p>
            <a:endParaRPr lang="sk-SK" sz="2800" dirty="0"/>
          </a:p>
        </p:txBody>
      </p:sp>
      <p:sp>
        <p:nvSpPr>
          <p:cNvPr id="20" name="Zástupný symbol dátumu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D11E-55BE-4EFE-8DC7-3349329372AA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4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3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5" name="Picture 2" descr="Súvisiaci obrázo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2" name="Obdĺžnik 1"/>
          <p:cNvSpPr/>
          <p:nvPr/>
        </p:nvSpPr>
        <p:spPr>
          <a:xfrm>
            <a:off x="1907704" y="200834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SPRÁVNE DÝCHAŤ?</a:t>
            </a:r>
            <a:endParaRPr lang="sk-SK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285984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hlinkClick r:id="rId5"/>
              </a:rPr>
              <a:t>https://www.youtube.com/watch?v=6YB0pv3iv0g&amp;feature=emb_logo</a:t>
            </a:r>
            <a:endParaRPr lang="sk-SK" dirty="0"/>
          </a:p>
        </p:txBody>
      </p:sp>
      <p:pic>
        <p:nvPicPr>
          <p:cNvPr id="9" name="How to do Diaphragmatic breathing lying dow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14414" y="1071546"/>
            <a:ext cx="6858005" cy="3857628"/>
          </a:xfrm>
          <a:prstGeom prst="rect">
            <a:avLst/>
          </a:prstGeom>
        </p:spPr>
      </p:pic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1305-664F-4E83-9350-21CC32FB0D56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4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pic>
        <p:nvPicPr>
          <p:cNvPr id="20" name="Obrázok 4" descr="PRVOUKA_2R_PU kap1 -- print_Strana_0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1" t="77122" r="88272" b="10023"/>
          <a:stretch>
            <a:fillRect/>
          </a:stretch>
        </p:blipFill>
        <p:spPr bwMode="auto">
          <a:xfrm rot="5400000">
            <a:off x="3780559" y="-2709022"/>
            <a:ext cx="1654320" cy="70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ok 7" descr="51.jpg"/>
          <p:cNvPicPr>
            <a:picLocks noChangeAspect="1"/>
          </p:cNvPicPr>
          <p:nvPr/>
        </p:nvPicPr>
        <p:blipFill>
          <a:blip r:embed="rId5"/>
          <a:srcRect l="7626" t="73100" r="2124" b="8331"/>
          <a:stretch>
            <a:fillRect/>
          </a:stretch>
        </p:blipFill>
        <p:spPr bwMode="auto">
          <a:xfrm>
            <a:off x="214282" y="2000240"/>
            <a:ext cx="86439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ástupný symbol dátumu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30-C427-4874-A90D-5A7CD25EB160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4750"/>
            <a:ext cx="9144000" cy="688275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57158" y="44624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ZHRNUTIE </a:t>
            </a:r>
            <a:r>
              <a:rPr lang="sk-SK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hľadaj </a:t>
            </a:r>
            <a:r>
              <a:rPr lang="sk-SK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odpovede v </a:t>
            </a:r>
            <a:r>
              <a:rPr lang="sk-SK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Zápisníku detektívov</a:t>
            </a:r>
            <a:endParaRPr lang="sk-SK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0" y="1548081"/>
            <a:ext cx="6647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Čo sa dostáva do tela so vzduchom?</a:t>
            </a:r>
            <a:r>
              <a:rPr lang="pl-PL" sz="3200" i="1" dirty="0"/>
              <a:t>	</a:t>
            </a:r>
          </a:p>
        </p:txBody>
      </p:sp>
      <p:sp>
        <p:nvSpPr>
          <p:cNvPr id="6" name="Obdĺžnik 5"/>
          <p:cNvSpPr/>
          <p:nvPr/>
        </p:nvSpPr>
        <p:spPr>
          <a:xfrm>
            <a:off x="0" y="2412177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smtClean="0"/>
              <a:t>Čo je kýchanie?</a:t>
            </a:r>
            <a:endParaRPr lang="sk-SK" sz="3200" dirty="0"/>
          </a:p>
        </p:txBody>
      </p:sp>
      <p:sp>
        <p:nvSpPr>
          <p:cNvPr id="7" name="Obdĺžnik 6"/>
          <p:cNvSpPr/>
          <p:nvPr/>
        </p:nvSpPr>
        <p:spPr>
          <a:xfrm>
            <a:off x="0" y="3420289"/>
            <a:ext cx="2646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smtClean="0"/>
              <a:t>Čo je kašľanie?</a:t>
            </a:r>
            <a:endParaRPr lang="sk-SK" sz="3200" dirty="0"/>
          </a:p>
        </p:txBody>
      </p:sp>
      <p:sp>
        <p:nvSpPr>
          <p:cNvPr id="8" name="Obdĺžnik 7"/>
          <p:cNvSpPr/>
          <p:nvPr/>
        </p:nvSpPr>
        <p:spPr>
          <a:xfrm>
            <a:off x="0" y="4500409"/>
            <a:ext cx="5448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smtClean="0"/>
              <a:t>Ako sa šíri kvapôčková infekcia?</a:t>
            </a:r>
            <a:endParaRPr lang="sk-SK" sz="3200" dirty="0"/>
          </a:p>
        </p:txBody>
      </p:sp>
      <p:sp>
        <p:nvSpPr>
          <p:cNvPr id="9" name="Obdĺžnik 8"/>
          <p:cNvSpPr/>
          <p:nvPr/>
        </p:nvSpPr>
        <p:spPr>
          <a:xfrm>
            <a:off x="0" y="5580529"/>
            <a:ext cx="6942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smtClean="0"/>
              <a:t>Ako môžeme predchádzať nachladnutiu?</a:t>
            </a:r>
            <a:endParaRPr lang="sk-SK" sz="3200" dirty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35D-9D5E-48CA-8D65-4BC3DB9D151B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714908"/>
          </a:xfrm>
        </p:spPr>
        <p:txBody>
          <a:bodyPr>
            <a:normAutofit fontScale="85000" lnSpcReduction="20000"/>
          </a:bodyPr>
          <a:lstStyle/>
          <a:p>
            <a:r>
              <a:rPr lang="sk-SK" sz="2000" dirty="0" smtClean="0">
                <a:hlinkClick r:id="rId2"/>
              </a:rPr>
              <a:t>https://media.istockphoto.com/photos/human-respiratory-system-lungs-anatomy-picture-id953787016?k=6&amp;m=953787016&amp;s=612x612&amp;w=0&amp;h=BJpj6jfoZA0Hfzl8VZMhIjDzUkPsONdcjSxx8rFhvkg</a:t>
            </a:r>
            <a:r>
              <a:rPr lang="sk-SK" sz="2000" dirty="0" smtClean="0"/>
              <a:t> </a:t>
            </a:r>
            <a:endParaRPr lang="sk-SK" sz="2000" dirty="0"/>
          </a:p>
          <a:p>
            <a:r>
              <a:rPr lang="sk-SK" sz="2000" dirty="0" smtClean="0">
                <a:hlinkClick r:id="rId3"/>
              </a:rPr>
              <a:t>https://thumbs.dreamstime.com/b/d-schematic-illustration-respiratory-system-blue-background-human-body-157528202.jpg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4"/>
              </a:rPr>
              <a:t>https://www.pngkey.com/png/full/881-8813571_smoking-weed-with-asthma-respiratory-system-without-parts.png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5"/>
              </a:rPr>
              <a:t>https://i0.wp.com/www.greenoptimistic.com/wp-content/uploads/2017/09/How-To-Reduce-Indoor-Air-Pollution-Negative-Air-Machines.jpg?ssl=1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6"/>
              </a:rPr>
              <a:t>http://air-purifier-reviewsite.com/wp-content/uploads/2011/02/sneezing_thumb.jpg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7"/>
              </a:rPr>
              <a:t>https://media1.tenor.com/images/faa0eebdb5306574d192b1a06323e5bb/tenor.gif?itemid=9772738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8"/>
              </a:rPr>
              <a:t>https://media2.giphy.com/media/5oKh7qZDb6CDM4YCbA/giphy.gif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9"/>
              </a:rPr>
              <a:t>https://blog.monodraught.com/hubfs/Legislation/S1-06.jpg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10"/>
              </a:rPr>
              <a:t>https://img3.stockfresh.com/files/k/kzenon/m/91/3555573_stock-photo-seniors-jogging-on-a-forest-road.jpg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11"/>
              </a:rPr>
              <a:t>https://static.wixstatic.com/media/e50592_411ca3fb6b62402d99d69eac42b2d2d7~mv2.jpg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12"/>
              </a:rPr>
              <a:t>http://michalkralik.sk/wp-content/uploads/2017/09/diaphragmatic-breathing-illustration.jpg</a:t>
            </a:r>
            <a:r>
              <a:rPr lang="sk-SK" sz="2000" dirty="0" smtClean="0"/>
              <a:t> </a:t>
            </a:r>
          </a:p>
          <a:p>
            <a:r>
              <a:rPr lang="sk-SK" sz="1800" dirty="0" smtClean="0">
                <a:hlinkClick r:id="rId13"/>
              </a:rPr>
              <a:t>http://michalkralik.sk/sila-dychania-alebo-dychanim-ku-lepsiemu-zivotu/</a:t>
            </a:r>
            <a:endParaRPr lang="sk-SK" sz="2000" dirty="0" smtClean="0"/>
          </a:p>
          <a:p>
            <a:endParaRPr lang="sk-SK" sz="20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71546"/>
            <a:ext cx="53134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Prírodoveda pre štvrtákov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 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R.Dobišová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Adame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 kol.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Metodické komentáre k Prírodovede pre štvrtákov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10A-490C-4665-9E60-AEDF39013068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pic>
        <p:nvPicPr>
          <p:cNvPr id="5" name="Obrázok 8" descr="obr 032.PNG"/>
          <p:cNvPicPr>
            <a:picLocks noChangeAspect="1"/>
          </p:cNvPicPr>
          <p:nvPr/>
        </p:nvPicPr>
        <p:blipFill>
          <a:blip r:embed="rId3"/>
          <a:srcRect l="49982" t="-14833" r="3259"/>
          <a:stretch>
            <a:fillRect/>
          </a:stretch>
        </p:blipFill>
        <p:spPr bwMode="auto">
          <a:xfrm>
            <a:off x="13192" y="1928802"/>
            <a:ext cx="2431528" cy="45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ublina v tvare zaobleného obdĺžnika 6"/>
          <p:cNvSpPr/>
          <p:nvPr/>
        </p:nvSpPr>
        <p:spPr>
          <a:xfrm>
            <a:off x="357158" y="214290"/>
            <a:ext cx="8501122" cy="2089150"/>
          </a:xfrm>
          <a:prstGeom prst="wedgeRoundRectCallout">
            <a:avLst>
              <a:gd name="adj1" fmla="val -39600"/>
              <a:gd name="adj2" fmla="val 9690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 </a:t>
            </a: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VZDUCHOM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SA  DO  TELA 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DOSTÁVAJÚ 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AJ  RÔZNE  </a:t>
            </a:r>
            <a:r>
              <a:rPr lang="sk-SK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NEČISTOTY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NAPRÍKLAD  </a:t>
            </a: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PRACH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k-SK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ŠKODLIVÉ  </a:t>
            </a:r>
            <a:r>
              <a:rPr lang="sk-SK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LÁTKY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sk-SK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PÔVODCOVIA  OCHORENÍ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NAPRÍKLAD  </a:t>
            </a: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BAKTÉRIE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</p:txBody>
      </p:sp>
      <p:pic>
        <p:nvPicPr>
          <p:cNvPr id="1026" name="Picture 2" descr="Výsledok vyhľadávania obrázkov pre dopyt bacteria in the a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286124"/>
            <a:ext cx="5191108" cy="2595554"/>
          </a:xfrm>
          <a:prstGeom prst="rect">
            <a:avLst/>
          </a:prstGeom>
          <a:noFill/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80D1-9DEC-4FFA-8CB6-D49C0534BF97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357158" y="214290"/>
            <a:ext cx="8103274" cy="2089150"/>
          </a:xfrm>
          <a:prstGeom prst="wedgeRoundRectCallout">
            <a:avLst>
              <a:gd name="adj1" fmla="val -37283"/>
              <a:gd name="adj2" fmla="val 13865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ZACHYTÁVAJÚ  SA  V  </a:t>
            </a:r>
            <a:r>
              <a:rPr lang="sk-SK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HLIENE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sk-SK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sk-SK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NOSNEJ  DUTINE </a:t>
            </a:r>
            <a:r>
              <a:rPr lang="sk-SK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 V  </a:t>
            </a:r>
            <a:r>
              <a:rPr lang="sk-SK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HRDLE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sk-SK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 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KTORÝCH  SA  DOSTÁVAJÚ  VON  POMOCOU  </a:t>
            </a:r>
            <a:r>
              <a:rPr lang="sk-SK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KAŠĽANIA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  </a:t>
            </a:r>
            <a:r>
              <a:rPr lang="sk-SK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KÝCHANIA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13" descr="obr 032.PNG"/>
          <p:cNvPicPr>
            <a:picLocks noChangeAspect="1"/>
          </p:cNvPicPr>
          <p:nvPr/>
        </p:nvPicPr>
        <p:blipFill>
          <a:blip r:embed="rId3"/>
          <a:srcRect t="23309" r="48405"/>
          <a:stretch>
            <a:fillRect/>
          </a:stretch>
        </p:blipFill>
        <p:spPr bwMode="auto">
          <a:xfrm>
            <a:off x="214282" y="4071942"/>
            <a:ext cx="23050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Výsledok vyhľadávania obrázkov pre dopyt bacteria in the a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071810"/>
            <a:ext cx="4486275" cy="3171826"/>
          </a:xfrm>
          <a:prstGeom prst="rect">
            <a:avLst/>
          </a:prstGeom>
          <a:noFill/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083-3B8C-426C-AD16-F2FF8C969EE0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pic>
        <p:nvPicPr>
          <p:cNvPr id="5" name="Obrázok 8" descr="obr 032.PNG"/>
          <p:cNvPicPr>
            <a:picLocks noChangeAspect="1"/>
          </p:cNvPicPr>
          <p:nvPr/>
        </p:nvPicPr>
        <p:blipFill>
          <a:blip r:embed="rId3"/>
          <a:srcRect l="49982" t="-14833" r="3259"/>
          <a:stretch>
            <a:fillRect/>
          </a:stretch>
        </p:blipFill>
        <p:spPr bwMode="auto">
          <a:xfrm>
            <a:off x="13192" y="1928802"/>
            <a:ext cx="2431528" cy="45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ublina v tvare zaobleného obdĺžnika 6"/>
          <p:cNvSpPr/>
          <p:nvPr/>
        </p:nvSpPr>
        <p:spPr>
          <a:xfrm>
            <a:off x="357158" y="0"/>
            <a:ext cx="8501122" cy="2714644"/>
          </a:xfrm>
          <a:prstGeom prst="wedgeRoundRectCallout">
            <a:avLst>
              <a:gd name="adj1" fmla="val -38938"/>
              <a:gd name="adj2" fmla="val 6944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KÝCHANIE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RÝCHLE STIAHNUTIE SVALOV, POMOCOU KTORÉHO SA SILNO A PRUDKO VYTLAČÍ VZDUCH A NIEKEDY AJ HLIEN Z NOSA A Z ÚST. POMÁHA OČISTIŤ DÝCHACIE CESTY. TELO SA TAK CHRÁNI PRED ŠKODLIVÝMI LÁTKAMI. 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Výsledok vyhľadávania obrázkov pre dopyt sneez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930720"/>
            <a:ext cx="4786346" cy="3709418"/>
          </a:xfrm>
          <a:prstGeom prst="rect">
            <a:avLst/>
          </a:prstGeom>
          <a:noFill/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9FB8-75BC-4199-9F84-3688ACD50919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214282" y="214290"/>
            <a:ext cx="8786874" cy="3714776"/>
          </a:xfrm>
          <a:prstGeom prst="wedgeRoundRectCallout">
            <a:avLst>
              <a:gd name="adj1" fmla="val -34081"/>
              <a:gd name="adj2" fmla="val 57614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KAŠĽANIE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JE PRUDKÉ VYDÝCHNUTIE VZDUCHU A NIEKEDY AJ HLIENOV Z ÚST A HRUDE. UVOĽŇUJE A CHRÁNI DÝCHACIE CESTY. KU KAŠĽANIU NÁS NIEKEDY NÚTI AJ SUCHÝ VZDUCH.</a:t>
            </a:r>
            <a:endParaRPr lang="sk-SK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13" descr="obr 032.PNG"/>
          <p:cNvPicPr>
            <a:picLocks noChangeAspect="1"/>
          </p:cNvPicPr>
          <p:nvPr/>
        </p:nvPicPr>
        <p:blipFill>
          <a:blip r:embed="rId3"/>
          <a:srcRect t="23309" r="48405"/>
          <a:stretch>
            <a:fillRect/>
          </a:stretch>
        </p:blipFill>
        <p:spPr bwMode="auto">
          <a:xfrm>
            <a:off x="214282" y="4071942"/>
            <a:ext cx="23050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Výsledok vyhľadávania obrázkov pre dopyt coughing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071942"/>
            <a:ext cx="4572000" cy="2571751"/>
          </a:xfrm>
          <a:prstGeom prst="rect">
            <a:avLst/>
          </a:prstGeom>
          <a:noFill/>
        </p:spPr>
      </p:pic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DF68-DBA8-4CC9-AF7E-056CC79C1AD6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142844" y="214290"/>
            <a:ext cx="8858312" cy="4214842"/>
          </a:xfrm>
          <a:prstGeom prst="wedgeRoundRectCallout">
            <a:avLst>
              <a:gd name="adj1" fmla="val -30772"/>
              <a:gd name="adj2" fmla="val 574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KAŠĽANIE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  </a:t>
            </a:r>
            <a:r>
              <a:rPr lang="sk-SK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KÝCHANIE MÔŽE BYŤ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AJ </a:t>
            </a:r>
            <a:r>
              <a:rPr lang="sk-SK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PRÍZNAKOM RÔZNYCH CHORÔB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CHORÝ ČLOVEK PRI ROZPRÁVANÍ, KÝCHANÍ A KAŠĽANÍ ROZŠIRUJE </a:t>
            </a:r>
            <a:r>
              <a:rPr lang="sk-SK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KVAPÔČKOVÚ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INFEKCIU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HLIEN S BAKTÉRIAMI Z DÝCHACÍCH CIEST. OSTATNÍ ĽUDIA SA MÔŽU OD NEHO NAKAZIŤ.</a:t>
            </a:r>
            <a:endParaRPr lang="sk-SK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13" descr="obr 032.PNG"/>
          <p:cNvPicPr>
            <a:picLocks noChangeAspect="1"/>
          </p:cNvPicPr>
          <p:nvPr/>
        </p:nvPicPr>
        <p:blipFill>
          <a:blip r:embed="rId3"/>
          <a:srcRect t="23309" r="48405"/>
          <a:stretch>
            <a:fillRect/>
          </a:stretch>
        </p:blipFill>
        <p:spPr bwMode="auto">
          <a:xfrm>
            <a:off x="0" y="4429132"/>
            <a:ext cx="23050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512C-71A4-425F-898D-4EB95ABB85B4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357158" y="214290"/>
            <a:ext cx="8643998" cy="2089150"/>
          </a:xfrm>
          <a:prstGeom prst="wedgeRoundRectCallout">
            <a:avLst>
              <a:gd name="adj1" fmla="val -31750"/>
              <a:gd name="adj2" fmla="val 100273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MIESTNOSTI S VÄČŠÍM POČTOM OSÔB, NAPRÍKLAD V ŠKOLSKEJ TRIEDE , JE DÔLEŽITÉ VETRAŤ.</a:t>
            </a:r>
            <a:endParaRPr lang="sk-SK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13" descr="obr 032.PNG"/>
          <p:cNvPicPr>
            <a:picLocks noChangeAspect="1"/>
          </p:cNvPicPr>
          <p:nvPr/>
        </p:nvPicPr>
        <p:blipFill>
          <a:blip r:embed="rId3"/>
          <a:srcRect t="23309" r="48405"/>
          <a:stretch>
            <a:fillRect/>
          </a:stretch>
        </p:blipFill>
        <p:spPr bwMode="auto">
          <a:xfrm>
            <a:off x="214282" y="2857496"/>
            <a:ext cx="23050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Výsledok vyhľadávania obrázkov pre dopyt ventilation in the classro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286124"/>
            <a:ext cx="6215106" cy="3109027"/>
          </a:xfrm>
          <a:prstGeom prst="rect">
            <a:avLst/>
          </a:prstGeom>
          <a:noFill/>
        </p:spPr>
      </p:pic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6F6-8B77-4A2B-95B9-E5B0E496E000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pic>
        <p:nvPicPr>
          <p:cNvPr id="4" name="Obrázok 6" descr="50.jpg"/>
          <p:cNvPicPr>
            <a:picLocks noChangeAspect="1"/>
          </p:cNvPicPr>
          <p:nvPr/>
        </p:nvPicPr>
        <p:blipFill>
          <a:blip r:embed="rId3"/>
          <a:srcRect l="9091" t="9752" r="8327" b="62419"/>
          <a:stretch>
            <a:fillRect/>
          </a:stretch>
        </p:blipFill>
        <p:spPr bwMode="auto">
          <a:xfrm>
            <a:off x="142844" y="642918"/>
            <a:ext cx="885831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C1C8-C779-4D08-98F2-0153C94817C2}" type="datetime8">
              <a:rPr lang="sk-SK" smtClean="0"/>
              <a:t>22. 1. 2021 9:37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956</Words>
  <Application>Microsoft Office PowerPoint</Application>
  <PresentationFormat>Prezentácia na obrazovke (4:3)</PresentationFormat>
  <Paragraphs>182</Paragraphs>
  <Slides>25</Slides>
  <Notes>0</Notes>
  <HiddenSlides>0</HiddenSlides>
  <MMClips>2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Algerian</vt:lpstr>
      <vt:lpstr>Arial</vt:lpstr>
      <vt:lpstr>Calibri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ZS_Lehnice_2</cp:lastModifiedBy>
  <cp:revision>250</cp:revision>
  <dcterms:created xsi:type="dcterms:W3CDTF">2020-01-08T17:01:57Z</dcterms:created>
  <dcterms:modified xsi:type="dcterms:W3CDTF">2021-01-22T08:45:31Z</dcterms:modified>
</cp:coreProperties>
</file>