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4ADD6-834F-4D49-B5DF-7D2E5EA5382E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8196-1258-40F4-AB11-4A22F8C8310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CJjzBnzrc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64832"/>
            <a:ext cx="6400800" cy="816496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Prírodoveda pre 4. ročník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Tep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 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1:13 min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deň srdce vykoná okolo 100 000 úderov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celého života je to 2,5 miliardy tepov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Mereni-tla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857496"/>
            <a:ext cx="5219728" cy="363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1285852" y="557214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 3"/>
          <p:cNvSpPr/>
          <p:nvPr/>
        </p:nvSpPr>
        <p:spPr>
          <a:xfrm>
            <a:off x="1357290" y="2786058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Kvíz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SUB6cc655_qu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0"/>
            <a:ext cx="2814709" cy="176031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1. Srdce človeka pumpuje krv a rozvádza ju do celého tela:</a:t>
            </a:r>
          </a:p>
          <a:p>
            <a:pPr>
              <a:buNone/>
            </a:pPr>
            <a:r>
              <a:rPr lang="sk-SK" dirty="0" smtClean="0"/>
              <a:t>		</a:t>
            </a:r>
            <a:r>
              <a:rPr lang="sk-SK" sz="2400" dirty="0" smtClean="0"/>
              <a:t>A) cievami</a:t>
            </a:r>
          </a:p>
          <a:p>
            <a:pPr>
              <a:buNone/>
            </a:pPr>
            <a:r>
              <a:rPr lang="sk-SK" sz="2400" dirty="0" smtClean="0"/>
              <a:t>		B) hrtanom</a:t>
            </a:r>
          </a:p>
          <a:p>
            <a:pPr>
              <a:buNone/>
            </a:pPr>
            <a:r>
              <a:rPr lang="sk-SK" sz="2400" dirty="0" smtClean="0"/>
              <a:t>		C) pľúcami</a:t>
            </a:r>
          </a:p>
          <a:p>
            <a:pPr>
              <a:buNone/>
            </a:pPr>
            <a:r>
              <a:rPr lang="sk-SK" dirty="0" smtClean="0"/>
              <a:t>2. Pumpovanie srdca voláme:</a:t>
            </a:r>
          </a:p>
          <a:p>
            <a:pPr marL="1314450" lvl="2" indent="-514350">
              <a:buAutoNum type="alphaUcParenR"/>
            </a:pPr>
            <a:r>
              <a:rPr lang="sk-SK" dirty="0"/>
              <a:t>ú</a:t>
            </a:r>
            <a:r>
              <a:rPr lang="sk-SK" dirty="0" smtClean="0"/>
              <a:t>der srdca</a:t>
            </a:r>
          </a:p>
          <a:p>
            <a:pPr marL="1314450" lvl="2" indent="-514350">
              <a:buAutoNum type="alphaUcParenR"/>
            </a:pPr>
            <a:r>
              <a:rPr lang="sk-SK" dirty="0"/>
              <a:t> </a:t>
            </a:r>
            <a:r>
              <a:rPr lang="sk-SK" dirty="0" smtClean="0"/>
              <a:t>dýchanie</a:t>
            </a:r>
          </a:p>
          <a:p>
            <a:pPr marL="1314450" lvl="2" indent="-514350">
              <a:buAutoNum type="alphaUcParenR"/>
            </a:pPr>
            <a:r>
              <a:rPr lang="sk-SK" dirty="0"/>
              <a:t> </a:t>
            </a:r>
            <a:r>
              <a:rPr lang="sk-SK" dirty="0" smtClean="0"/>
              <a:t>bitie srdca</a:t>
            </a:r>
            <a:endParaRPr lang="sk-SK" dirty="0"/>
          </a:p>
        </p:txBody>
      </p:sp>
      <p:pic>
        <p:nvPicPr>
          <p:cNvPr id="8" name="Obrázok 7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643182"/>
            <a:ext cx="528630" cy="528630"/>
          </a:xfrm>
          <a:prstGeom prst="rect">
            <a:avLst/>
          </a:prstGeom>
        </p:spPr>
      </p:pic>
      <p:pic>
        <p:nvPicPr>
          <p:cNvPr id="9" name="Obrázok 8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500702"/>
            <a:ext cx="528630" cy="528630"/>
          </a:xfrm>
          <a:prstGeom prst="rect">
            <a:avLst/>
          </a:prstGeom>
        </p:spPr>
      </p:pic>
      <p:pic>
        <p:nvPicPr>
          <p:cNvPr id="10" name="Obrázok 9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643446"/>
            <a:ext cx="528630" cy="52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928662" y="4286256"/>
            <a:ext cx="50006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857224" y="328612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3. Jeden tep znamená:</a:t>
            </a:r>
          </a:p>
          <a:p>
            <a:pPr marL="914400" lvl="1" indent="-514350">
              <a:buAutoNum type="alphaUcParenR"/>
            </a:pPr>
            <a:r>
              <a:rPr lang="sk-SK" dirty="0"/>
              <a:t>j</a:t>
            </a:r>
            <a:r>
              <a:rPr lang="sk-SK" dirty="0" smtClean="0"/>
              <a:t>eden nádych</a:t>
            </a:r>
          </a:p>
          <a:p>
            <a:pPr marL="914400" lvl="1" indent="-514350">
              <a:buAutoNum type="alphaUcParenR"/>
            </a:pPr>
            <a:r>
              <a:rPr lang="sk-SK" dirty="0" smtClean="0"/>
              <a:t> jeden výdych</a:t>
            </a:r>
          </a:p>
          <a:p>
            <a:pPr marL="914400" lvl="1" indent="-514350">
              <a:buAutoNum type="alphaUcParenR"/>
            </a:pPr>
            <a:r>
              <a:rPr lang="sk-SK" dirty="0" smtClean="0"/>
              <a:t> jeden úder srdca</a:t>
            </a:r>
          </a:p>
          <a:p>
            <a:pPr marL="514350" indent="-514350">
              <a:buNone/>
            </a:pPr>
            <a:r>
              <a:rPr lang="sk-SK" dirty="0" smtClean="0"/>
              <a:t>4. Tep si môžeme najlepšie nahmatať na:</a:t>
            </a:r>
          </a:p>
          <a:p>
            <a:pPr marL="914400" lvl="1" indent="-514350">
              <a:buAutoNum type="alphaUcParenR"/>
            </a:pPr>
            <a:r>
              <a:rPr lang="sk-SK" dirty="0" smtClean="0"/>
              <a:t>krku</a:t>
            </a:r>
          </a:p>
          <a:p>
            <a:pPr marL="914400" lvl="1" indent="-514350">
              <a:buAutoNum type="alphaUcParenR"/>
            </a:pPr>
            <a:r>
              <a:rPr lang="sk-SK" dirty="0" smtClean="0"/>
              <a:t> chrbte</a:t>
            </a:r>
          </a:p>
          <a:p>
            <a:pPr marL="914400" lvl="1" indent="-514350">
              <a:buAutoNum type="alphaUcParenR"/>
            </a:pPr>
            <a:r>
              <a:rPr lang="sk-SK" dirty="0" smtClean="0"/>
              <a:t>zápästí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7" name="Obrázok 6" descr="SUB6cc655_qu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14290"/>
            <a:ext cx="2814709" cy="1760310"/>
          </a:xfrm>
          <a:prstGeom prst="rect">
            <a:avLst/>
          </a:prstGeom>
        </p:spPr>
      </p:pic>
      <p:pic>
        <p:nvPicPr>
          <p:cNvPr id="8" name="Obrázok 7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143248"/>
            <a:ext cx="528630" cy="528630"/>
          </a:xfrm>
          <a:prstGeom prst="rect">
            <a:avLst/>
          </a:prstGeom>
        </p:spPr>
      </p:pic>
      <p:pic>
        <p:nvPicPr>
          <p:cNvPr id="9" name="Obrázok 8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86256"/>
            <a:ext cx="528630" cy="52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6600" dirty="0" smtClean="0"/>
          </a:p>
          <a:p>
            <a:pPr algn="ctr">
              <a:buNone/>
            </a:pPr>
            <a:r>
              <a:rPr lang="sk-SK" sz="5400" dirty="0" smtClean="0"/>
              <a:t>Ďakujem za pozornosť!</a:t>
            </a:r>
            <a:endParaRPr lang="sk-SK" sz="5400" dirty="0"/>
          </a:p>
        </p:txBody>
      </p:sp>
      <p:pic>
        <p:nvPicPr>
          <p:cNvPr id="4" name="Obrázok 3" descr="ykFlrBW5BGGhoCbBjlufSq8Ybo2qMYGy-600-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60648"/>
            <a:ext cx="3600472" cy="2700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srdce bije niekedy rýchlejšie?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na zamysl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428736"/>
            <a:ext cx="3194908" cy="3190350"/>
          </a:xfrm>
        </p:spPr>
      </p:pic>
      <p:sp>
        <p:nvSpPr>
          <p:cNvPr id="5" name="BlokTextu 4"/>
          <p:cNvSpPr txBox="1"/>
          <p:nvPr/>
        </p:nvSpPr>
        <p:spPr>
          <a:xfrm>
            <a:off x="714348" y="557123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„Srdce mi ide vyskočiť z hrudníka.“</a:t>
            </a:r>
          </a:p>
          <a:p>
            <a:pPr algn="ctr"/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„Moje srdce bije ako zvon.“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 vieme, že srdce pracuje ako...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umpa alebo čerpadlo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Táto činnosť srdca spôsobuje tzv.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srdcové ozvy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ktoré nazývame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 prúdiacej krvi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steny tepien spôsobuje ich vlnenie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tep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tepov nám ukazuje ako rýchlo bije naše srdce.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sa nejako odmerať?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 descr="3b938c17-8ddd-4b67-ab65-8c92b21e9c43_dam-urlj1f8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3665888" cy="2062062"/>
          </a:xfrm>
          <a:prstGeom prst="rect">
            <a:avLst/>
          </a:prstGeom>
        </p:spPr>
      </p:pic>
      <p:pic>
        <p:nvPicPr>
          <p:cNvPr id="5" name="Obrázok 4" descr="spomaleny-tep-co-znamena-nizky-tep-pod-60-50-moze-byt-nebezpec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000372"/>
            <a:ext cx="3357554" cy="2137643"/>
          </a:xfrm>
          <a:prstGeom prst="rect">
            <a:avLst/>
          </a:prstGeom>
        </p:spPr>
      </p:pic>
      <p:pic>
        <p:nvPicPr>
          <p:cNvPr id="6" name="Obrázok 5" descr="b7361320133d329a2f73f617b165d2a4--mmf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214818"/>
            <a:ext cx="2381250" cy="23812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357686" y="150017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tlakomer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57884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fonendoskop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ho môžeme zmerať jednoducho: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Nahmatanie tepny na krku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Nahmatanie tepny na ruke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a480ee43-53d0-4982-a0d5-7459aabfc26d_dam-urlm6wx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00438"/>
            <a:ext cx="4555123" cy="3042680"/>
          </a:xfrm>
          <a:prstGeom prst="rect">
            <a:avLst/>
          </a:prstGeom>
        </p:spPr>
      </p:pic>
      <p:pic>
        <p:nvPicPr>
          <p:cNvPr id="5" name="Obrázok 4" descr="69f1cce0-aa6d-4c74-8cd3-157dafe50758_dam-urlxp0t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491821" cy="3000396"/>
          </a:xfrm>
          <a:prstGeom prst="rect">
            <a:avLst/>
          </a:prstGeom>
        </p:spPr>
      </p:pic>
      <p:sp>
        <p:nvSpPr>
          <p:cNvPr id="6" name="Zahnutá šípka doprava 5"/>
          <p:cNvSpPr/>
          <p:nvPr/>
        </p:nvSpPr>
        <p:spPr>
          <a:xfrm>
            <a:off x="214282" y="1857364"/>
            <a:ext cx="428628" cy="178595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Zahnutá šípka doľava 6"/>
          <p:cNvSpPr/>
          <p:nvPr/>
        </p:nvSpPr>
        <p:spPr>
          <a:xfrm rot="20858568">
            <a:off x="5418181" y="2467481"/>
            <a:ext cx="500066" cy="1285884"/>
          </a:xfrm>
          <a:prstGeom prst="curvedLeftArrow">
            <a:avLst>
              <a:gd name="adj1" fmla="val 25000"/>
              <a:gd name="adj2" fmla="val 44404"/>
              <a:gd name="adj3" fmla="val 277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8" name="Obrázok 7" descr="depositphotos_16781853-stock-photo-1-minu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500174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Odmeraj si svoj tep (počet úderov srdca) za 1 minútu. (54/úloha 3)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UROB 30 DREPOV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Odmeraj si svoj tep po vykonanom cvičení (počet úderov srdca) za 1 minútu. (54/úloha 3)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fitshaker-blog-ako-cvicit-drep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72" y="2204864"/>
            <a:ext cx="2321735" cy="2786082"/>
          </a:xfrm>
          <a:prstGeom prst="rect">
            <a:avLst/>
          </a:prstGeom>
        </p:spPr>
      </p:pic>
      <p:pic>
        <p:nvPicPr>
          <p:cNvPr id="5" name="Obrázok 4" descr="emoji_update_2017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42852"/>
            <a:ext cx="1300149" cy="130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Zistili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sk-SK" dirty="0" smtClean="0"/>
              <a:t>, že tep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....je niekedy rýchlejší a niekedy pomalší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Vieš povedať pri akých činnostiach? (55/4)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blog3-fotk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496"/>
            <a:ext cx="3343277" cy="2114284"/>
          </a:xfrm>
          <a:prstGeom prst="rect">
            <a:avLst/>
          </a:prstGeom>
        </p:spPr>
      </p:pic>
      <p:pic>
        <p:nvPicPr>
          <p:cNvPr id="5" name="Obrázok 4" descr="spnaok-je-najlepsia-meditac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714884"/>
            <a:ext cx="2547936" cy="1915345"/>
          </a:xfrm>
          <a:prstGeom prst="rect">
            <a:avLst/>
          </a:prstGeom>
        </p:spPr>
      </p:pic>
      <p:pic>
        <p:nvPicPr>
          <p:cNvPr id="6" name="Obrázok 5" descr="49-stastna-44177618_xl-123rf-rs-717x472_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496"/>
            <a:ext cx="3128960" cy="2059790"/>
          </a:xfrm>
          <a:prstGeom prst="rect">
            <a:avLst/>
          </a:prstGeom>
        </p:spPr>
      </p:pic>
      <p:pic>
        <p:nvPicPr>
          <p:cNvPr id="7" name="Obrázok 6" descr="skola-ziak-ucitel-tabula-matematika-priklad-hodina-vyucovanie-clanokW-1200x7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857760"/>
            <a:ext cx="3071834" cy="1791904"/>
          </a:xfrm>
          <a:prstGeom prst="rect">
            <a:avLst/>
          </a:prstGeom>
        </p:spPr>
      </p:pic>
      <p:pic>
        <p:nvPicPr>
          <p:cNvPr id="8" name="Obrázok 7" descr="2019_03_bolest_tituln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643446"/>
            <a:ext cx="2950074" cy="203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Srdcová činnosť sa zvýši: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vdychom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emócie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zlosti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bolestivými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podnetmi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horúčkou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Srdcová činnosť sa zníži: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výdychom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emócia strachu, žiaľu</a:t>
            </a:r>
          </a:p>
        </p:txBody>
      </p:sp>
      <p:pic>
        <p:nvPicPr>
          <p:cNvPr id="4" name="Obrázok 3" descr="heart_rate_moni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285992"/>
            <a:ext cx="3195642" cy="237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tepová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frekvencia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úderov za min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(dospelý muž, ženy viac)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Komora srdca pri stiahnutí vystrekne 80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krvi,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 srdce prepumpuje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 l krvi za min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mastichova-past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14686"/>
            <a:ext cx="3071802" cy="2303852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rot="10800000" flipV="1">
            <a:off x="5572132" y="3143248"/>
            <a:ext cx="1714512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6715140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ca.80 ml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260</Words>
  <Application>Microsoft Office PowerPoint</Application>
  <PresentationFormat>Prezentácia na obrazovke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Motív Office</vt:lpstr>
      <vt:lpstr>Tep</vt:lpstr>
      <vt:lpstr>Prečo srdce bije niekedy rýchlejšie?</vt:lpstr>
      <vt:lpstr>Už vieme, že srdce pracuje ako...</vt:lpstr>
      <vt:lpstr>Dá sa nejako odmerať? </vt:lpstr>
      <vt:lpstr>My ho môžeme zmerať jednoducho:</vt:lpstr>
      <vt:lpstr>VÝZVA</vt:lpstr>
      <vt:lpstr>Zistili sme, že tep</vt:lpstr>
      <vt:lpstr>Prezentácia programu PowerPoint</vt:lpstr>
      <vt:lpstr>Tep</vt:lpstr>
      <vt:lpstr>Tep (od 1:13 min)</vt:lpstr>
      <vt:lpstr>Kvíz</vt:lpstr>
      <vt:lpstr>Kvíz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</dc:title>
  <dc:creator>uzivatel</dc:creator>
  <cp:lastModifiedBy>ZS_Lehnice_2</cp:lastModifiedBy>
  <cp:revision>6</cp:revision>
  <dcterms:created xsi:type="dcterms:W3CDTF">2021-01-28T17:33:10Z</dcterms:created>
  <dcterms:modified xsi:type="dcterms:W3CDTF">2021-01-29T08:40:42Z</dcterms:modified>
</cp:coreProperties>
</file>