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59" r:id="rId11"/>
    <p:sldId id="266" r:id="rId12"/>
    <p:sldId id="25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8000"/>
    <a:srgbClr val="003300"/>
    <a:srgbClr val="CFE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Kostol_Ducha_Sv%C3%A4t%C3%A9ho_(%C5%BDehra)" TargetMode="External"/><Relationship Id="rId3" Type="http://schemas.openxmlformats.org/officeDocument/2006/relationships/hyperlink" Target="https://www.visitliptov.sk/zaujimavosti/obec-vlkolinec-unesco-pamiatka/" TargetMode="External"/><Relationship Id="rId7" Type="http://schemas.openxmlformats.org/officeDocument/2006/relationships/hyperlink" Target="https://www.google.com/search?q=spi%C5%A1sk%C3%A9+podhradie+unesco" TargetMode="External"/><Relationship Id="rId2" Type="http://schemas.openxmlformats.org/officeDocument/2006/relationships/hyperlink" Target="https://www.google.com/search?q=logo+UNESCO+na+Slovensk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evoca.sk/?id_kat_for_menu=12729" TargetMode="External"/><Relationship Id="rId5" Type="http://schemas.openxmlformats.org/officeDocument/2006/relationships/hyperlink" Target="http://www.banskastiavnica.sk/o-meste/unesco/svetove-dedicstvo-unesco.html" TargetMode="External"/><Relationship Id="rId4" Type="http://schemas.openxmlformats.org/officeDocument/2006/relationships/hyperlink" Target="https://www.google.com/search?q=+mapa+kult" TargetMode="External"/><Relationship Id="rId9" Type="http://schemas.openxmlformats.org/officeDocument/2006/relationships/hyperlink" Target="https://www.severovychod.sk/vylet/bardej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66868" y="1219200"/>
            <a:ext cx="5105400" cy="2209800"/>
          </a:xfrm>
        </p:spPr>
        <p:txBody>
          <a:bodyPr/>
          <a:lstStyle/>
          <a:p>
            <a:pPr algn="ctr"/>
            <a:r>
              <a:rPr lang="sk-SK" dirty="0" smtClean="0"/>
              <a:t>3. </a:t>
            </a:r>
            <a:br>
              <a:rPr lang="sk-SK" dirty="0" smtClean="0"/>
            </a:br>
            <a:r>
              <a:rPr lang="sk-SK" dirty="0" smtClean="0"/>
              <a:t>Kultúrne pamiatky UNESCO na Slovensku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2800" y="4953000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Vlastiveda</a:t>
            </a:r>
            <a:r>
              <a:rPr lang="cs-CZ" dirty="0" smtClean="0"/>
              <a:t> 4. ročník</a:t>
            </a:r>
          </a:p>
          <a:p>
            <a:endParaRPr lang="cs-CZ" dirty="0" smtClean="0"/>
          </a:p>
          <a:p>
            <a:r>
              <a:rPr lang="cs-CZ" dirty="0" smtClean="0"/>
              <a:t>Mgr. </a:t>
            </a:r>
            <a:r>
              <a:rPr lang="cs-CZ" dirty="0" err="1" smtClean="0"/>
              <a:t>Mária</a:t>
            </a:r>
            <a:r>
              <a:rPr lang="cs-CZ" dirty="0" smtClean="0"/>
              <a:t> </a:t>
            </a:r>
            <a:r>
              <a:rPr lang="cs-CZ" dirty="0" err="1" smtClean="0"/>
              <a:t>Juríková</a:t>
            </a:r>
            <a:endParaRPr lang="sk-SK" dirty="0"/>
          </a:p>
        </p:txBody>
      </p:sp>
      <p:pic>
        <p:nvPicPr>
          <p:cNvPr id="1026" name="Picture 2" descr="C:\Users\Mamina\Desktop\KORONA\MOJE VÝKAZY PRAC.ČINNOSTI\Obrázky\UNESCO\slovensko-a-znacka-unesco-812.940x625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2000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57200" y="5334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Drevené kostoly  - </a:t>
            </a:r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Hronsek, Leštiny, Tvrdošín, </a:t>
            </a:r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Ke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Ž</a:t>
            </a:r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marok</a:t>
            </a:r>
            <a:endParaRPr lang="sk-SK" dirty="0" smtClean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pic>
        <p:nvPicPr>
          <p:cNvPr id="9218" name="Picture 2" descr="C:\Users\Mamina\Desktop\KORONA\MOJE VÝKAZY PRAC.ČINNOSTI\Obrázky\UNESCO\Kultúrne pamiatky UNESCO\csm_Hronsek_Schreiber%2001%20%282%29_bd12c451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897759"/>
            <a:ext cx="2819399" cy="1794446"/>
          </a:xfrm>
          <a:prstGeom prst="rect">
            <a:avLst/>
          </a:prstGeom>
          <a:noFill/>
        </p:spPr>
      </p:pic>
      <p:pic>
        <p:nvPicPr>
          <p:cNvPr id="9219" name="Picture 3" descr="C:\Users\Mamina\Desktop\KORONA\MOJE VÝKAZY PRAC.ČINNOSTI\Obrázky\UNESCO\Kultúrne pamiatky UNESCO\WEB-Leštiny-4-750x375@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19600"/>
            <a:ext cx="3048000" cy="1902023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485335" y="3420794"/>
            <a:ext cx="740908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sk-SK" sz="1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Hronsek</a:t>
            </a:r>
            <a:endParaRPr lang="sk-SK" sz="1000" dirty="0"/>
          </a:p>
        </p:txBody>
      </p:sp>
      <p:sp>
        <p:nvSpPr>
          <p:cNvPr id="7" name="Obdĺžnik 6"/>
          <p:cNvSpPr/>
          <p:nvPr/>
        </p:nvSpPr>
        <p:spPr>
          <a:xfrm>
            <a:off x="4800600" y="6096000"/>
            <a:ext cx="676788" cy="24622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sk-SK" sz="1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Leštiny</a:t>
            </a:r>
            <a:endParaRPr lang="sk-SK" sz="1000" dirty="0"/>
          </a:p>
        </p:txBody>
      </p:sp>
      <p:pic>
        <p:nvPicPr>
          <p:cNvPr id="9222" name="Picture 6" descr="C:\Users\Mamina\Desktop\KORONA\MOJE VÝKAZY PRAC.ČINNOSTI\Obrázky\UNESCO\Kultúrne pamiatky UNESCO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1588801" cy="1057275"/>
          </a:xfrm>
          <a:prstGeom prst="rect">
            <a:avLst/>
          </a:prstGeom>
          <a:noFill/>
        </p:spPr>
      </p:pic>
      <p:pic>
        <p:nvPicPr>
          <p:cNvPr id="9223" name="Picture 7" descr="C:\Users\Mamina\Desktop\KORONA\MOJE VÝKAZY PRAC.ČINNOSTI\Obrázky\UNESCO\Kultúrne pamiatky UNESCO\Kežmarok,_ewangelicki_kościół_artykularny_(HB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057400"/>
            <a:ext cx="2578668" cy="1668463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>
            <a:off x="4343400" y="2057400"/>
            <a:ext cx="8771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Ke</a:t>
            </a:r>
            <a:r>
              <a:rPr lang="sk-SK" sz="1000" b="1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Ž</a:t>
            </a:r>
            <a:r>
              <a:rPr lang="sk-SK" sz="1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marok</a:t>
            </a:r>
            <a:endParaRPr lang="sk-SK" sz="1000" dirty="0"/>
          </a:p>
        </p:txBody>
      </p:sp>
      <p:pic>
        <p:nvPicPr>
          <p:cNvPr id="9225" name="Picture 9" descr="C:\Users\Mamina\Desktop\KORONA\MOJE VÝKAZY PRAC.ČINNOSTI\Obrázky\UNESCO\Kultúrne pamiatky UNESCO\kostol-vsetkych-svatych-tvrdosin403437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648200"/>
            <a:ext cx="2336800" cy="1752600"/>
          </a:xfrm>
          <a:prstGeom prst="rect">
            <a:avLst/>
          </a:prstGeom>
          <a:noFill/>
        </p:spPr>
      </p:pic>
      <p:sp>
        <p:nvSpPr>
          <p:cNvPr id="16" name="Obdĺžnik 15"/>
          <p:cNvSpPr/>
          <p:nvPr/>
        </p:nvSpPr>
        <p:spPr>
          <a:xfrm>
            <a:off x="3155461" y="4677508"/>
            <a:ext cx="76200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k-SK" sz="1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Tvrdošín</a:t>
            </a:r>
            <a:endParaRPr lang="sk-SK" sz="1000" dirty="0"/>
          </a:p>
        </p:txBody>
      </p:sp>
      <p:pic>
        <p:nvPicPr>
          <p:cNvPr id="17" name="Picture 8" descr="C:\Users\Mamina\Desktop\KORONA\MOJE VÝKAZY PRAC.ČINNOSTI\Obrázky\UNESCO\Kultúrne pamiatky UNESCO\csm_tvrdosin6_c4bad808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191000"/>
            <a:ext cx="1523256" cy="1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28600" y="4572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Drevené kostoly </a:t>
            </a:r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- Hervartov, </a:t>
            </a:r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Bodru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Ž</a:t>
            </a:r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al</a:t>
            </a:r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, Ladomirová, 		        Ruská Bystrá</a:t>
            </a:r>
            <a:endParaRPr lang="sk-SK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C:\Users\Mamina\Desktop\KORONA\MOJE VÝKAZY PRAC.ČINNOSTI\Obrázky\UNESCO\Kultúrne pamiatky UNESCO\hervartov-D08_7284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1596200" cy="2400300"/>
          </a:xfrm>
          <a:prstGeom prst="rect">
            <a:avLst/>
          </a:prstGeom>
          <a:noFill/>
        </p:spPr>
      </p:pic>
      <p:pic>
        <p:nvPicPr>
          <p:cNvPr id="10243" name="Picture 3" descr="C:\Users\Mamina\Desktop\KORONA\MOJE VÝKAZY PRAC.ČINNOSTI\Obrázky\UNESCO\Kultúrne pamiatky UNESCO\dreveny-kostolik-hervartov-clanok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1562057" cy="874713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6324600" y="4114800"/>
            <a:ext cx="920445" cy="2462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sk-SK" sz="10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Hervartov</a:t>
            </a:r>
            <a:endParaRPr lang="sk-SK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4" name="Picture 4" descr="C:\Users\Mamina\Desktop\KORONA\MOJE VÝKAZY PRAC.ČINNOSTI\Obrázky\UNESCO\Kultúrne pamiatky UNESCO\321-bodruza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124200"/>
            <a:ext cx="1354200" cy="903288"/>
          </a:xfrm>
          <a:prstGeom prst="rect">
            <a:avLst/>
          </a:prstGeom>
          <a:noFill/>
        </p:spPr>
      </p:pic>
      <p:pic>
        <p:nvPicPr>
          <p:cNvPr id="10245" name="Picture 5" descr="C:\Users\Mamina\Desktop\KORONA\MOJE VÝKAZY PRAC.ČINNOSTI\Obrázky\UNESCO\Kultúrne pamiatky UNESCO\Bodruzal_cerkov_1658_ZeliPV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733800"/>
            <a:ext cx="2120043" cy="1447800"/>
          </a:xfrm>
          <a:prstGeom prst="rect">
            <a:avLst/>
          </a:prstGeom>
          <a:noFill/>
        </p:spPr>
      </p:pic>
      <p:pic>
        <p:nvPicPr>
          <p:cNvPr id="10246" name="Picture 6" descr="C:\Users\Mamina\Desktop\KORONA\MOJE VÝKAZY PRAC.ČINNOSTI\Obrázky\UNESCO\Kultúrne pamiatky UNESCO\csm_Depositphotos_96002622_ds_037471d61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371600"/>
            <a:ext cx="2457450" cy="1638300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457200" y="3733800"/>
            <a:ext cx="982961" cy="246221"/>
          </a:xfrm>
          <a:prstGeom prst="rect">
            <a:avLst/>
          </a:prstGeom>
          <a:solidFill>
            <a:srgbClr val="CFE1E3"/>
          </a:solidFill>
        </p:spPr>
        <p:txBody>
          <a:bodyPr wrap="square">
            <a:spAutoFit/>
          </a:bodyPr>
          <a:lstStyle/>
          <a:p>
            <a:r>
              <a:rPr lang="sk-SK" sz="10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Ladomirová</a:t>
            </a:r>
            <a:endParaRPr lang="sk-SK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8" name="Picture 8" descr="C:\Users\Mamina\Desktop\KORONA\MOJE VÝKAZY PRAC.ČINNOSTI\Obrázky\UNESCO\Kultúrne pamiatky UNESCO\ruska-byst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5105400"/>
            <a:ext cx="2590800" cy="1424804"/>
          </a:xfrm>
          <a:prstGeom prst="rect">
            <a:avLst/>
          </a:prstGeom>
          <a:noFill/>
        </p:spPr>
      </p:pic>
      <p:sp>
        <p:nvSpPr>
          <p:cNvPr id="12" name="Obdĺžnik 11"/>
          <p:cNvSpPr/>
          <p:nvPr/>
        </p:nvSpPr>
        <p:spPr>
          <a:xfrm>
            <a:off x="304800" y="1371600"/>
            <a:ext cx="83869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sk-SK" sz="1000" dirty="0" err="1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Bodru</a:t>
            </a:r>
            <a:r>
              <a:rPr lang="sk-SK" sz="1000" b="1" dirty="0" err="1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Ž</a:t>
            </a:r>
            <a:r>
              <a:rPr lang="sk-SK" sz="1000" dirty="0" err="1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al</a:t>
            </a:r>
            <a:endParaRPr lang="sk-SK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5486400" y="5105400"/>
            <a:ext cx="1120820" cy="246221"/>
          </a:xfrm>
          <a:prstGeom prst="rect">
            <a:avLst/>
          </a:prstGeom>
          <a:solidFill>
            <a:srgbClr val="003300"/>
          </a:solidFill>
        </p:spPr>
        <p:txBody>
          <a:bodyPr wrap="none">
            <a:spAutoFit/>
          </a:bodyPr>
          <a:lstStyle/>
          <a:p>
            <a:r>
              <a:rPr lang="sk-SK" sz="10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Ruská Bystrá</a:t>
            </a:r>
            <a:endParaRPr lang="sk-SK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3401" y="990600"/>
            <a:ext cx="716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Zdroje:</a:t>
            </a:r>
          </a:p>
          <a:p>
            <a:r>
              <a:rPr lang="sk-SK" dirty="0" smtClean="0">
                <a:hlinkClick r:id="rId2"/>
              </a:rPr>
              <a:t>https://www.google.com/search?q=logo+UNESCO+na+Slovensku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https://www.visitliptov.sk/zaujimavosti/obec-vlkolinec-unesco-pamiatka/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https://www.google.com/search?q=+mapa+kult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http://www.banskastiavnica.sk/o-meste/unesco/svetove-dedicstvo-unesco.html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http://www.levoca.sk/?id_kat_for_menu=12729</a:t>
            </a:r>
            <a:endParaRPr lang="sk-SK" dirty="0" smtClean="0"/>
          </a:p>
          <a:p>
            <a:r>
              <a:rPr lang="sk-SK" dirty="0" smtClean="0">
                <a:hlinkClick r:id="rId7"/>
              </a:rPr>
              <a:t>https://www.google.com/search?q=spi%C5%A1sk%C3%A9+podhradie+unesco</a:t>
            </a:r>
            <a:endParaRPr lang="sk-SK" dirty="0" smtClean="0"/>
          </a:p>
          <a:p>
            <a:r>
              <a:rPr lang="sk-SK" dirty="0" smtClean="0">
                <a:hlinkClick r:id="rId8"/>
              </a:rPr>
              <a:t>https://sk.wikipedia.org/wiki/Kostol_Ducha_Sv%C3%A4t%C3%A9ho_(%C5%BDehra)</a:t>
            </a:r>
            <a:endParaRPr lang="sk-SK" dirty="0" smtClean="0"/>
          </a:p>
          <a:p>
            <a:r>
              <a:rPr lang="sk-SK" dirty="0" smtClean="0">
                <a:hlinkClick r:id="rId9"/>
              </a:rPr>
              <a:t>https://www.severovychod.sk/vylet/bardejov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38200" y="685800"/>
            <a:ext cx="6781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solidFill>
                  <a:srgbClr val="00B050"/>
                </a:solidFill>
                <a:latin typeface="Algerian" pitchFamily="82" charset="0"/>
              </a:rPr>
              <a:t>kultúrne pamiatky UNESCO na Slovensku</a:t>
            </a:r>
          </a:p>
          <a:p>
            <a:endParaRPr lang="sk-SK" dirty="0" smtClean="0">
              <a:latin typeface="Algerian" pitchFamily="82" charset="0"/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latin typeface="Algerian" pitchFamily="82" charset="0"/>
              </a:rPr>
              <a:t>vlkolínec</a:t>
            </a:r>
            <a:endParaRPr lang="sk-SK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92D050"/>
                </a:solidFill>
                <a:latin typeface="Algerian" pitchFamily="82" charset="0"/>
              </a:rPr>
              <a:t> </a:t>
            </a:r>
            <a:r>
              <a:rPr lang="sk-SK" dirty="0" smtClean="0">
                <a:solidFill>
                  <a:srgbClr val="008000"/>
                </a:solidFill>
                <a:latin typeface="Algerian" pitchFamily="82" charset="0"/>
              </a:rPr>
              <a:t>Banská Štiavnica </a:t>
            </a:r>
            <a:r>
              <a:rPr lang="sk-SK" dirty="0" smtClean="0">
                <a:solidFill>
                  <a:srgbClr val="008000"/>
                </a:solidFill>
              </a:rPr>
              <a:t>(mesto a technické pamiatky okolia) 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rgbClr val="0070C0"/>
                </a:solidFill>
                <a:latin typeface="Algerian" pitchFamily="82" charset="0"/>
              </a:rPr>
              <a:t>Levo</a:t>
            </a:r>
            <a:r>
              <a:rPr lang="sk-SK" b="1" dirty="0" err="1" smtClean="0">
                <a:solidFill>
                  <a:srgbClr val="0070C0"/>
                </a:solidFill>
                <a:latin typeface="Algerian" pitchFamily="82" charset="0"/>
              </a:rPr>
              <a:t>Č</a:t>
            </a:r>
            <a:r>
              <a:rPr lang="sk-SK" dirty="0" err="1" smtClean="0">
                <a:solidFill>
                  <a:srgbClr val="0070C0"/>
                </a:solidFill>
                <a:latin typeface="Algerian" pitchFamily="82" charset="0"/>
              </a:rPr>
              <a:t>a</a:t>
            </a:r>
            <a:r>
              <a:rPr lang="sk-SK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sk-SK" dirty="0" smtClean="0">
                <a:solidFill>
                  <a:srgbClr val="0070C0"/>
                </a:solidFill>
              </a:rPr>
              <a:t>(historické jadro mesta)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 Spišský hrad 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(hrad a pamiatky okolia)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 Spišské Podhradie 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(centrum obce)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 Spišská kapitula 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(mestská pamiatková rezervácia)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3300"/>
                </a:solidFill>
                <a:latin typeface="Algerian" pitchFamily="82" charset="0"/>
              </a:rPr>
              <a:t> Žehra </a:t>
            </a:r>
            <a:r>
              <a:rPr lang="sk-SK" dirty="0" smtClean="0">
                <a:solidFill>
                  <a:srgbClr val="FF3300"/>
                </a:solidFill>
              </a:rPr>
              <a:t>(kostol)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00B0F0"/>
                </a:solidFill>
                <a:latin typeface="Algerian" pitchFamily="82" charset="0"/>
              </a:rPr>
              <a:t> </a:t>
            </a:r>
            <a:r>
              <a:rPr lang="sk-SK" dirty="0" smtClean="0">
                <a:solidFill>
                  <a:srgbClr val="0000FF"/>
                </a:solidFill>
                <a:latin typeface="Algerian" pitchFamily="82" charset="0"/>
              </a:rPr>
              <a:t>Bardejov </a:t>
            </a:r>
            <a:r>
              <a:rPr lang="sk-SK" dirty="0" smtClean="0">
                <a:solidFill>
                  <a:srgbClr val="0000FF"/>
                </a:solidFill>
              </a:rPr>
              <a:t>(historické jadro mesta)</a:t>
            </a:r>
            <a:r>
              <a:rPr lang="sk-SK" dirty="0" smtClean="0">
                <a:solidFill>
                  <a:srgbClr val="0000FF"/>
                </a:solidFill>
                <a:latin typeface="Algerian" pitchFamily="82" charset="0"/>
              </a:rPr>
              <a:t> </a:t>
            </a:r>
            <a:endParaRPr lang="sk-SK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Drevené kostoly   - Hronsek</a:t>
            </a: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Leštiny</a:t>
            </a: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Tvrdošín</a:t>
            </a: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Ke</a:t>
            </a:r>
            <a:r>
              <a:rPr lang="sk-SK" b="1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Ž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marok</a:t>
            </a:r>
            <a:endParaRPr lang="sk-SK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Hervartov</a:t>
            </a: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Bodru</a:t>
            </a:r>
            <a:r>
              <a:rPr lang="sk-SK" b="1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Ž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al</a:t>
            </a:r>
            <a:endParaRPr lang="sk-SK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Ladomirová</a:t>
            </a: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Ruská Bystrá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8194" name="Picture 2" descr="C:\Users\Mamina\Desktop\KORONA\MOJE VÝKAZY PRAC.ČINNOSTI\Obrázky\UNESCO\Kultúrne pamiatky UNESCO\Bodruž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73662"/>
            <a:ext cx="2438400" cy="1988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Mamina\Desktop\KORONA\MOJE VÝKAZY PRAC.ČINNOSTI\Obrázky\UNESCO\Kultúrne pamiatky UNESCO\stiahnuť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251918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3400" y="762000"/>
            <a:ext cx="4114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solidFill>
                  <a:srgbClr val="C00000"/>
                </a:solidFill>
                <a:latin typeface="Algerian" pitchFamily="82" charset="0"/>
              </a:rPr>
              <a:t>Vlkolínec</a:t>
            </a:r>
            <a:endParaRPr lang="sk-SK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sk-SK" sz="2000" dirty="0" smtClean="0">
                <a:latin typeface="Monotype Corsiva" pitchFamily="66" charset="0"/>
              </a:rPr>
              <a:t>Jediná obec na Slovensku, ktorá nie je narušená novou výstavbou. Predstavuje unikátny celok pôvodných ľudových stavieb. Pôvodne to bola osada drevorubačov, pastierov a poľnohospodárov.</a:t>
            </a:r>
            <a:endParaRPr lang="sk-SK" sz="20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Mamina\Desktop\KORONA\MOJE VÝKAZY PRAC.ČINNOSTI\Obrázky\UNESCO\Kultúrne pamiatky UNESCO\stiahnuť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2209800" cy="1465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Mamina\Desktop\KORONA\MOJE VÝKAZY PRAC.ČINNOSTI\Obrázky\UNESCO\Kultúrne pamiatky UNESCO\vlkolin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1933575" cy="1511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Mamina\Desktop\KORONA\MOJE VÝKAZY PRAC.ČINNOSTI\Obrázky\UNESCO\Kultúrne pamiatky UNESCO\Slovensko XY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495800"/>
            <a:ext cx="21526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Mamina\Desktop\KORONA\MOJE VÝKAZY PRAC.ČINNOSTI\Obrázky\UNESCO\Kultúrne pamiatky UNESCO\Slovakia_Vlkolinec_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895600"/>
            <a:ext cx="33528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905000" y="304800"/>
            <a:ext cx="6324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008000"/>
                </a:solidFill>
                <a:latin typeface="Algerian" pitchFamily="82" charset="0"/>
              </a:rPr>
              <a:t>Banská Štiavnica </a:t>
            </a:r>
            <a:r>
              <a:rPr lang="sk-SK" dirty="0" smtClean="0">
                <a:solidFill>
                  <a:srgbClr val="008000"/>
                </a:solidFill>
              </a:rPr>
              <a:t>(mesto a technické pamiatky okolia) </a:t>
            </a:r>
          </a:p>
          <a:p>
            <a:r>
              <a:rPr lang="sk-SK" sz="2000" dirty="0" smtClean="0">
                <a:latin typeface="Monotype Corsiva" pitchFamily="66" charset="0"/>
              </a:rPr>
              <a:t>Banská Štiavnica je jedným z najkrajších a historicky najzaujímavejších miest na Slovensku. </a:t>
            </a:r>
          </a:p>
          <a:p>
            <a:r>
              <a:rPr lang="sk-SK" sz="2000" dirty="0" smtClean="0">
                <a:latin typeface="Monotype Corsiva" pitchFamily="66" charset="0"/>
              </a:rPr>
              <a:t>V historickom jadre mesta - mestskej pamiatkovej rezervácii je 360 objektov </a:t>
            </a:r>
            <a:r>
              <a:rPr lang="sk-SK" sz="2000" dirty="0" err="1" smtClean="0">
                <a:latin typeface="Monotype Corsiva" pitchFamily="66" charset="0"/>
              </a:rPr>
              <a:t>umelecko</a:t>
            </a:r>
            <a:r>
              <a:rPr lang="sk-SK" sz="2000" dirty="0" smtClean="0">
                <a:latin typeface="Monotype Corsiva" pitchFamily="66" charset="0"/>
              </a:rPr>
              <a:t> - historických pamiatok.</a:t>
            </a:r>
          </a:p>
        </p:txBody>
      </p:sp>
      <p:pic>
        <p:nvPicPr>
          <p:cNvPr id="3074" name="Picture 2" descr="C:\Users\Mamina\Desktop\KORONA\MOJE VÝKAZY PRAC.ČINNOSTI\Obrázky\UNESCO\Kultúrne pamiatky UNESCO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0602">
            <a:off x="408711" y="713510"/>
            <a:ext cx="1066800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C:\Users\Mamina\Desktop\KORONA\MOJE VÝKAZY PRAC.ČINNOSTI\Obrázky\UNESCO\Kultúrne pamiatky UNESCO\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953000"/>
            <a:ext cx="1905000" cy="1270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Mamina\Desktop\KORONA\MOJE VÝKAZY PRAC.ČINNOSTI\Obrázky\UNESCO\Kultúrne pamiatky UNESCO\a1c7c3b367187e20958f2300eca57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733800"/>
            <a:ext cx="1292225" cy="1951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Mamina\Desktop\KORONA\MOJE VÝKAZY PRAC.ČINNOSTI\Obrázky\UNESCO\Kultúrne pamiatky UNESCO\banska-stiavnica-namest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438400"/>
            <a:ext cx="3733800" cy="1913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Users\Mamina\Desktop\KORONA\MOJE VÝKAZY PRAC.ČINNOSTI\Obrázky\UNESCO\Kultúrne pamiatky UNESCO\Banska_Stiavnica__Slovenske_pamiatky_UNESCO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724400"/>
            <a:ext cx="2129671" cy="14192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Mamina\Desktop\KORONA\MOJE VÝKAZY PRAC.ČINNOSTI\Obrázky\UNESCO\Kultúrne pamiatky UNESCO\323_larg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47344">
            <a:off x="5989307" y="2026908"/>
            <a:ext cx="1181100" cy="1181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57200" y="533400"/>
            <a:ext cx="701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solidFill>
                  <a:srgbClr val="0070C0"/>
                </a:solidFill>
                <a:latin typeface="Algerian" pitchFamily="82" charset="0"/>
              </a:rPr>
              <a:t>Levo</a:t>
            </a:r>
            <a:r>
              <a:rPr lang="sk-SK" b="1" dirty="0" err="1" smtClean="0">
                <a:solidFill>
                  <a:srgbClr val="0070C0"/>
                </a:solidFill>
                <a:latin typeface="Algerian" pitchFamily="82" charset="0"/>
              </a:rPr>
              <a:t>Č</a:t>
            </a:r>
            <a:r>
              <a:rPr lang="sk-SK" dirty="0" err="1" smtClean="0">
                <a:solidFill>
                  <a:srgbClr val="0070C0"/>
                </a:solidFill>
                <a:latin typeface="Algerian" pitchFamily="82" charset="0"/>
              </a:rPr>
              <a:t>a</a:t>
            </a:r>
            <a:r>
              <a:rPr lang="sk-SK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sk-SK" dirty="0" smtClean="0">
                <a:solidFill>
                  <a:srgbClr val="0070C0"/>
                </a:solidFill>
              </a:rPr>
              <a:t>(historické jadro mesta)</a:t>
            </a:r>
          </a:p>
          <a:p>
            <a:r>
              <a:rPr lang="sk-SK" sz="2000" dirty="0" smtClean="0">
                <a:latin typeface="Monotype Corsiva" pitchFamily="66" charset="0"/>
              </a:rPr>
              <a:t>Levoča predstavuje jeden z najstarších, najucelenejších a najhodnotnejších pamiatkových organizmov. Pamiatkovú rezerváciu predstavuje najmä radnica s rímskokatolíckym kostolom. Nachádza sa tu najznámejší drevený oltár Majstra Pavla z Levoče.</a:t>
            </a:r>
            <a:endParaRPr lang="sk-SK" sz="2000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Mamina\Desktop\KORONA\MOJE VÝKAZY PRAC.ČINNOSTI\Obrázky\UNESCO\Kultúrne pamiatky UNESCO\39870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800600"/>
            <a:ext cx="1676400" cy="1276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Mamina\Desktop\KORONA\MOJE VÝKAZY PRAC.ČINNOSTI\Obrázky\UNESCO\Kultúrne pamiatky UNESCO\levoca-unes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262890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 descr="C:\Users\Mamina\Desktop\KORONA\MOJE VÝKAZY PRAC.ČINNOSTI\Obrázky\UNESCO\Kultúrne pamiatky UNESCO\stiahnuť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362200"/>
            <a:ext cx="1571625" cy="290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Mamina\Desktop\KORONA\MOJE VÝKAZY PRAC.ČINNOSTI\Obrázky\UNESCO\Kultúrne pamiatky UNESCO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505200"/>
            <a:ext cx="154305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3400" y="4572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Spišský hrad </a:t>
            </a:r>
            <a:endParaRPr lang="sk-SK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667000" y="2209800"/>
            <a:ext cx="4028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Spišské Podhradie 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(centrum obce)</a:t>
            </a:r>
          </a:p>
        </p:txBody>
      </p:sp>
      <p:sp>
        <p:nvSpPr>
          <p:cNvPr id="4" name="Obdĺžnik 3"/>
          <p:cNvSpPr/>
          <p:nvPr/>
        </p:nvSpPr>
        <p:spPr>
          <a:xfrm>
            <a:off x="533400" y="43434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Spišská kapitula 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(mestská pamiatková rezervácia)</a:t>
            </a:r>
          </a:p>
        </p:txBody>
      </p:sp>
      <p:pic>
        <p:nvPicPr>
          <p:cNvPr id="5123" name="Picture 3" descr="C:\Users\Mamina\Desktop\KORONA\MOJE VÝKAZY PRAC.ČINNOSTI\Obrázky\UNESCO\Kultúrne pamiatky UNESCO\Spišský h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57200"/>
            <a:ext cx="1654871" cy="1159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Mamina\Desktop\KORONA\MOJE VÝKAZY PRAC.ČINNOSTI\Obrázky\UNESCO\Kultúrne pamiatky UNESCO\Spissky-hrad-Spis-Castle-day-tour-with-Adventoura-Slovakia-from-Poprad-4-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1828800" cy="9681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6" descr="C:\Users\Mamina\Desktop\KORONA\MOJE VÝKAZY PRAC.ČINNOSTI\Obrázky\UNESCO\Kultúrne pamiatky UNESCO\1998-spissky-hrad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1000"/>
            <a:ext cx="848797" cy="842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 descr="C:\Users\Mamina\Desktop\KORONA\MOJE VÝKAZY PRAC.ČINNOSTI\Obrázky\UNESCO\Kultúrne pamiatky UNESCO\podhradie-spisske-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43377">
            <a:off x="661091" y="2742953"/>
            <a:ext cx="2035082" cy="111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C:\Users\Mamina\Desktop\KORONA\MOJE VÝKAZY PRAC.ČINNOSTI\Obrázky\UNESCO\Kultúrne pamiatky UNESCO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743200"/>
            <a:ext cx="1905000" cy="1212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9" name="Picture 9" descr="C:\Users\Mamina\Desktop\KORONA\MOJE VÝKAZY PRAC.ČINNOSTI\Obrázky\UNESCO\Kultúrne pamiatky UNESCO\UNESCO-Spisska-Kapitul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4390">
            <a:off x="6303402" y="4316159"/>
            <a:ext cx="14224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0" name="Picture 10" descr="C:\Users\Mamina\Desktop\KORONA\MOJE VÝKAZY PRAC.ČINNOSTI\Obrázky\UNESCO\Kultúrne pamiatky UNESCO\17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876800"/>
            <a:ext cx="2209800" cy="1470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85800" y="533400"/>
            <a:ext cx="5638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FF3300"/>
                </a:solidFill>
                <a:latin typeface="Algerian" pitchFamily="82" charset="0"/>
              </a:rPr>
              <a:t>Žehra </a:t>
            </a:r>
            <a:r>
              <a:rPr lang="sk-SK" dirty="0" smtClean="0">
                <a:solidFill>
                  <a:srgbClr val="FF3300"/>
                </a:solidFill>
              </a:rPr>
              <a:t>(Kostol Ducha Svätého)</a:t>
            </a:r>
          </a:p>
          <a:p>
            <a:r>
              <a:rPr lang="sk-SK" sz="2000" dirty="0" smtClean="0">
                <a:latin typeface="Monotype Corsiva" pitchFamily="66" charset="0"/>
              </a:rPr>
              <a:t>Pre kostol je typická drevená cibuľovitá kupola. Najvzácnejšie pamiatky v kostole predstavujú nástenné maľby, víťazný oblúk i celá severná stena. </a:t>
            </a:r>
            <a:endParaRPr lang="sk-SK" sz="2000" dirty="0" smtClean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Mamina\Desktop\KORONA\MOJE VÝKAZY PRAC.ČINNOSTI\Obrázky\UNESCO\Kultúrne pamiatky UNESCO\3532683_1000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546069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Mamina\Desktop\KORONA\MOJE VÝKAZY PRAC.ČINNOSTI\Obrázky\UNESCO\Kultúrne pamiatky UNESCO\zehra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648200"/>
            <a:ext cx="3048000" cy="1676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Mamina\Desktop\KORONA\MOJE VÝKAZY PRAC.ČINNOSTI\Obrázky\UNESCO\Kultúrne pamiatky UNESCO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7393">
            <a:off x="4769728" y="2322646"/>
            <a:ext cx="2808427" cy="1864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04800" y="609600"/>
            <a:ext cx="7543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0000FF"/>
                </a:solidFill>
                <a:latin typeface="Algerian" pitchFamily="82" charset="0"/>
              </a:rPr>
              <a:t>Bardejov </a:t>
            </a:r>
            <a:r>
              <a:rPr lang="sk-SK" dirty="0" smtClean="0">
                <a:solidFill>
                  <a:srgbClr val="0000FF"/>
                </a:solidFill>
              </a:rPr>
              <a:t>(historické jadro mesta)</a:t>
            </a:r>
          </a:p>
          <a:p>
            <a:r>
              <a:rPr lang="sk-SK" sz="2000" dirty="0" smtClean="0">
                <a:latin typeface="Monotype Corsiva" pitchFamily="66" charset="0"/>
              </a:rPr>
              <a:t>Pýchou nielen Šariša, ale aj celého Slovenska je starobylý BARDEJOV</a:t>
            </a:r>
            <a:r>
              <a:rPr lang="sk-SK" sz="20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r>
              <a:rPr lang="sk-SK" sz="2000" dirty="0" smtClean="0">
                <a:latin typeface="Monotype Corsiva" pitchFamily="66" charset="0"/>
              </a:rPr>
              <a:t> Malebné námestie s farebnými meštianskymi domami, majestátna Bazilika </a:t>
            </a:r>
            <a:r>
              <a:rPr lang="sk-SK" sz="2000" dirty="0" err="1" smtClean="0">
                <a:latin typeface="Monotype Corsiva" pitchFamily="66" charset="0"/>
              </a:rPr>
              <a:t>Minor</a:t>
            </a:r>
            <a:r>
              <a:rPr lang="sk-SK" sz="2000" dirty="0" smtClean="0">
                <a:latin typeface="Monotype Corsiva" pitchFamily="66" charset="0"/>
              </a:rPr>
              <a:t> sv. </a:t>
            </a:r>
            <a:r>
              <a:rPr lang="sk-SK" sz="2000" dirty="0" err="1" smtClean="0">
                <a:latin typeface="Monotype Corsiva" pitchFamily="66" charset="0"/>
              </a:rPr>
              <a:t>Egídia</a:t>
            </a:r>
            <a:r>
              <a:rPr lang="sk-SK" sz="2000" dirty="0" smtClean="0">
                <a:latin typeface="Monotype Corsiva" pitchFamily="66" charset="0"/>
              </a:rPr>
              <a:t>, Židovské predmestie, historická radnica, Katov dom, zachovalé mestské hradby s baštami... </a:t>
            </a:r>
            <a:endParaRPr lang="sk-SK" sz="2000" dirty="0" smtClean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Mamina\Desktop\KORONA\MOJE VÝKAZY PRAC.ČINNOSTI\Obrázky\UNESCO\Kultúrne pamiatky UNESCO\bardejov_01-clano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029200"/>
            <a:ext cx="2573867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Mamina\Desktop\KORONA\MOJE VÝKAZY PRAC.ČINNOSTI\Obrázky\UNESCO\Kultúrne pamiatky UNESCO\bardejov2-zdroj-oocr-saris-bardejov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09800"/>
            <a:ext cx="3657600" cy="210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Mamina\Desktop\KORONA\MOJE VÝKAZY PRAC.ČINNOSTI\Obrázky\UNESCO\Kultúrne pamiatky UNESCO\bardejov-kat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962400"/>
            <a:ext cx="1752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Mamina\Desktop\KORONA\MOJE VÝKAZY PRAC.ČINNOSTI\Obrázky\UNESCO\Kultúrne pamiatky UNESCO\csm_Radnica08-interi%C3%A9r03_41b89841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114800"/>
            <a:ext cx="1981200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Users\Mamina\Desktop\KORONA\MOJE VÝKAZY PRAC.ČINNOSTI\Obrázky\UNESCO\Kultúrne pamiatky UNESCO\radnicne-namestie-bardejov-zdroj-oocr-saris-bardejov_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286000"/>
            <a:ext cx="2057400" cy="137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mina\Desktop\KORONA\MOJE VÝKAZY PRAC.ČINNOSTI\Obrázky\UNESCO\Kultúrne pamiatky UNESCO\stiahnuť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5082931" cy="2681287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762000" y="53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Drevené kostoly   - Hronsek</a:t>
            </a: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Leštiny</a:t>
            </a: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Tvrdošín</a:t>
            </a: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Ke</a:t>
            </a:r>
            <a:r>
              <a:rPr lang="sk-SK" b="1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Ž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marok</a:t>
            </a:r>
            <a:endParaRPr lang="sk-SK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Hervartov</a:t>
            </a: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Bodru</a:t>
            </a:r>
            <a:r>
              <a:rPr lang="sk-SK" b="1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Ž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al</a:t>
            </a:r>
            <a:endParaRPr lang="sk-SK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Ladomirová</a:t>
            </a:r>
          </a:p>
          <a:p>
            <a:pPr lvl="5">
              <a:buFontTx/>
              <a:buChar char="-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Ruská Bystrá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197</TotalTime>
  <Words>383</Words>
  <Application>Microsoft Office PowerPoint</Application>
  <PresentationFormat>Prezentácia na obrazovke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Algerian</vt:lpstr>
      <vt:lpstr>Monotype Corsiva</vt:lpstr>
      <vt:lpstr>Trebuchet MS</vt:lpstr>
      <vt:lpstr>Wingdings</vt:lpstr>
      <vt:lpstr>Wingdings 2</vt:lpstr>
      <vt:lpstr>Luxusný</vt:lpstr>
      <vt:lpstr>3.  Kultúrne pamiatky UNESCO na Slovensku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Kultúrne pamiatky UNESCO na Slovensku</dc:title>
  <dc:creator>Mamina</dc:creator>
  <cp:lastModifiedBy>HP</cp:lastModifiedBy>
  <cp:revision>33</cp:revision>
  <dcterms:created xsi:type="dcterms:W3CDTF">2020-05-16T09:23:56Z</dcterms:created>
  <dcterms:modified xsi:type="dcterms:W3CDTF">2020-05-22T15:29:11Z</dcterms:modified>
</cp:coreProperties>
</file>