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90" r:id="rId4"/>
    <p:sldId id="404" r:id="rId5"/>
    <p:sldId id="405" r:id="rId6"/>
    <p:sldId id="412" r:id="rId7"/>
    <p:sldId id="415" r:id="rId8"/>
    <p:sldId id="406" r:id="rId9"/>
    <p:sldId id="407" r:id="rId10"/>
    <p:sldId id="411" r:id="rId11"/>
    <p:sldId id="413" r:id="rId12"/>
    <p:sldId id="408" r:id="rId13"/>
    <p:sldId id="409" r:id="rId14"/>
    <p:sldId id="414" r:id="rId15"/>
    <p:sldId id="410" r:id="rId16"/>
    <p:sldId id="276" r:id="rId17"/>
    <p:sldId id="389" r:id="rId18"/>
    <p:sldId id="416" r:id="rId19"/>
    <p:sldId id="417" r:id="rId20"/>
    <p:sldId id="418" r:id="rId21"/>
    <p:sldId id="419" r:id="rId22"/>
    <p:sldId id="420" r:id="rId23"/>
    <p:sldId id="421" r:id="rId24"/>
    <p:sldId id="258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19.04.2020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r="28724"/>
          <a:stretch/>
        </p:blipFill>
        <p:spPr>
          <a:xfrm>
            <a:off x="4549638" y="-190786"/>
            <a:ext cx="5177306" cy="699309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3887"/>
          <a:stretch/>
        </p:blipFill>
        <p:spPr>
          <a:xfrm>
            <a:off x="776127" y="1086458"/>
            <a:ext cx="2997384" cy="152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rgbClr val="009900"/>
                </a:solidFill>
              </a:rPr>
              <a:t>Od Tatier k Dunaju</a:t>
            </a:r>
            <a:r>
              <a:rPr lang="sk-SK" sz="4400" dirty="0">
                <a:solidFill>
                  <a:srgbClr val="009900"/>
                </a:solidFill>
              </a:rPr>
              <a:t/>
            </a:r>
            <a:br>
              <a:rPr lang="sk-SK" sz="4400" dirty="0">
                <a:solidFill>
                  <a:srgbClr val="009900"/>
                </a:solidFill>
              </a:rPr>
            </a:br>
            <a:r>
              <a:rPr lang="sk-SK" sz="7200" dirty="0" smtClean="0">
                <a:solidFill>
                  <a:srgbClr val="009900"/>
                </a:solidFill>
              </a:rPr>
              <a:t>BRATISLAVA</a:t>
            </a:r>
            <a:endParaRPr lang="sk-SK" sz="7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703091" y="390658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Kultúra</a:t>
            </a:r>
            <a:endParaRPr lang="sk-SK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703091" y="1223493"/>
            <a:ext cx="10900774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Bratislava </a:t>
            </a:r>
            <a:r>
              <a:rPr lang="sk-SK" sz="2400" dirty="0"/>
              <a:t>je kultúrne centrum Slovenska, </a:t>
            </a:r>
            <a:endParaRPr lang="sk-SK" sz="2400" dirty="0" smtClean="0"/>
          </a:p>
          <a:p>
            <a:r>
              <a:rPr lang="sk-SK" sz="2400" dirty="0" smtClean="0"/>
              <a:t>Nachádza </a:t>
            </a:r>
            <a:r>
              <a:rPr lang="sk-SK" sz="2400" dirty="0" smtClean="0"/>
              <a:t>sa tu </a:t>
            </a:r>
            <a:r>
              <a:rPr lang="sk-SK" sz="2400" dirty="0"/>
              <a:t>niekoľko múzeí, </a:t>
            </a:r>
            <a:r>
              <a:rPr lang="sk-SK" sz="2400" dirty="0" smtClean="0"/>
              <a:t>galérií a </a:t>
            </a:r>
            <a:r>
              <a:rPr lang="sk-SK" sz="2400" dirty="0"/>
              <a:t>divadiel, </a:t>
            </a:r>
          </a:p>
          <a:p>
            <a:r>
              <a:rPr lang="sk-SK" sz="2400" dirty="0" smtClean="0"/>
              <a:t>V </a:t>
            </a:r>
            <a:r>
              <a:rPr lang="sk-SK" sz="2400" dirty="0"/>
              <a:t>Bratislave má sídlo Slovenské národné </a:t>
            </a:r>
            <a:r>
              <a:rPr lang="sk-SK" sz="2400" dirty="0" smtClean="0"/>
              <a:t>divadlo a Slovenské národné múzeum</a:t>
            </a:r>
          </a:p>
        </p:txBody>
      </p:sp>
      <p:pic>
        <p:nvPicPr>
          <p:cNvPr id="3077" name="Picture 5" descr="https://upload.wikimedia.org/wikipedia/commons/thumb/1/10/Bratyslawa_Teatr_Narodowy.jpg/1024px-Bratyslawa_Teatr_Narod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" y="2705449"/>
            <a:ext cx="5974769" cy="39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372806" y="6362163"/>
            <a:ext cx="3823642" cy="328411"/>
          </a:xfrm>
          <a:prstGeom prst="rect">
            <a:avLst/>
          </a:prstGeom>
        </p:spPr>
      </p:pic>
      <p:pic>
        <p:nvPicPr>
          <p:cNvPr id="3079" name="Picture 7" descr="https://upload.wikimedia.org/wikipedia/commons/thumb/c/c5/BratislavaSND.jpg/1024px-BratislavaS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75" y="2795601"/>
            <a:ext cx="5545683" cy="36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8339203" y="6254302"/>
            <a:ext cx="2017823" cy="2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703091" y="390658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Kultúra</a:t>
            </a:r>
            <a:endParaRPr lang="sk-SK" dirty="0"/>
          </a:p>
        </p:txBody>
      </p:sp>
      <p:pic>
        <p:nvPicPr>
          <p:cNvPr id="4098" name="Picture 2" descr="https://upload.wikimedia.org/wikipedia/commons/thumb/6/6c/Bratislava%2C_Vajnorsk%C3%A9_n%C3%A1bre%C5%BEie%2C_pam%C3%A1tn%C3%ADk_vzniku_%C4%8CSR_p%C5%99ed_budovou_SNM.jpg/800px-Bratislava%2C_Vajnorsk%C3%A9_n%C3%A1bre%C5%BEie%2C_pam%C3%A1tn%C3%ADk_vzniku_%C4%8CSR_p%C5%99ed_budovou_S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7" y="141667"/>
            <a:ext cx="4929342" cy="65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957624" y="6014434"/>
            <a:ext cx="3052067" cy="419368"/>
          </a:xfrm>
          <a:prstGeom prst="rect">
            <a:avLst/>
          </a:prstGeom>
        </p:spPr>
      </p:pic>
      <p:pic>
        <p:nvPicPr>
          <p:cNvPr id="4100" name="Picture 4" descr="https://upload.wikimedia.org/wikipedia/commons/thumb/b/b1/Slovensk%C3%A1_n%C3%A1rodn%C3%A1_gal%C3%A9ria05.jpg/800px-Slovensk%C3%A1_n%C3%A1rodn%C3%A1_gal%C3%A9ria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4" y="1346244"/>
            <a:ext cx="6503832" cy="48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021274" y="6213386"/>
            <a:ext cx="3027952" cy="3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ok vyhľadávania obrázkov pre dopyt bratislavský h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1"/>
            <a:ext cx="12192000" cy="80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268704" y="512634"/>
            <a:ext cx="3479047" cy="54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Bratislavský hrad</a:t>
            </a:r>
          </a:p>
        </p:txBody>
      </p:sp>
    </p:spTree>
    <p:extLst>
      <p:ext uri="{BB962C8B-B14F-4D97-AF65-F5344CB8AC3E}">
        <p14:creationId xmlns:p14="http://schemas.microsoft.com/office/powerpoint/2010/main" val="26706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1"/>
            <a:ext cx="12192000" cy="7739063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3094" y="460454"/>
            <a:ext cx="4276332" cy="54618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sk-SK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Dóm svätého Martina</a:t>
            </a:r>
          </a:p>
        </p:txBody>
      </p:sp>
      <p:sp>
        <p:nvSpPr>
          <p:cNvPr id="4" name="Obdĺžnik 3"/>
          <p:cNvSpPr/>
          <p:nvPr/>
        </p:nvSpPr>
        <p:spPr>
          <a:xfrm>
            <a:off x="0" y="539156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 smtClean="0">
                <a:solidFill>
                  <a:schemeClr val="bg1"/>
                </a:solidFill>
              </a:rPr>
              <a:t>1563 – 1830 – hlavný korunovačný chrám Uhorska. Devätnásť </a:t>
            </a:r>
            <a:r>
              <a:rPr lang="sk-SK" sz="2400" b="1" dirty="0" smtClean="0">
                <a:solidFill>
                  <a:schemeClr val="bg1"/>
                </a:solidFill>
              </a:rPr>
              <a:t>korunovácií (korunovaných </a:t>
            </a:r>
            <a:r>
              <a:rPr lang="sk-SK" sz="2400" b="1" dirty="0" smtClean="0">
                <a:solidFill>
                  <a:schemeClr val="bg1"/>
                </a:solidFill>
              </a:rPr>
              <a:t>bolo jedenásť kráľov, z toho jedna kráľovná </a:t>
            </a:r>
            <a:r>
              <a:rPr lang="sk-SK" sz="2400" b="1" dirty="0" smtClean="0">
                <a:solidFill>
                  <a:schemeClr val="bg1"/>
                </a:solidFill>
              </a:rPr>
              <a:t>/Mária Terézia/ </a:t>
            </a:r>
            <a:r>
              <a:rPr lang="sk-SK" sz="2400" b="1" dirty="0" smtClean="0">
                <a:solidFill>
                  <a:schemeClr val="bg1"/>
                </a:solidFill>
              </a:rPr>
              <a:t>a osem kráľovských </a:t>
            </a:r>
            <a:r>
              <a:rPr lang="sk-SK" sz="2400" b="1" dirty="0" smtClean="0">
                <a:solidFill>
                  <a:schemeClr val="bg1"/>
                </a:solidFill>
              </a:rPr>
              <a:t>manželiek).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DevÃ­nsky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2958"/>
          <a:stretch/>
        </p:blipFill>
        <p:spPr bwMode="auto">
          <a:xfrm>
            <a:off x="0" y="-38637"/>
            <a:ext cx="12192000" cy="69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268704" y="512634"/>
            <a:ext cx="2938135" cy="54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Devínsky </a:t>
            </a:r>
            <a:r>
              <a:rPr lang="sk-SK" dirty="0"/>
              <a:t>hrad</a:t>
            </a:r>
          </a:p>
        </p:txBody>
      </p:sp>
    </p:spTree>
    <p:extLst>
      <p:ext uri="{BB962C8B-B14F-4D97-AF65-F5344CB8AC3E}">
        <p14:creationId xmlns:p14="http://schemas.microsoft.com/office/powerpoint/2010/main" val="1535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ok vyhľadávania obrázkov pre dopyt Dunaj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6" y="1690688"/>
            <a:ext cx="10909467" cy="50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47730"/>
            <a:ext cx="8762881" cy="158267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Cez Bratislavu tečie rieka </a:t>
            </a:r>
            <a:r>
              <a:rPr lang="sk-SK" sz="2400" b="1" dirty="0">
                <a:latin typeface="+mn-lt"/>
                <a:ea typeface="+mn-ea"/>
                <a:cs typeface="+mn-cs"/>
              </a:rPr>
              <a:t>Dunaj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najväčšia rieka na Slovensku a druhá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najväčšia európska rieka. Oddeľuje mestskú časť Petržalka od ostatných mestských častí.</a:t>
            </a:r>
          </a:p>
        </p:txBody>
      </p:sp>
    </p:spTree>
    <p:extLst>
      <p:ext uri="{BB962C8B-B14F-4D97-AF65-F5344CB8AC3E}">
        <p14:creationId xmlns:p14="http://schemas.microsoft.com/office/powerpoint/2010/main" val="18285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8596668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V ktorej časti Slovenska leží Bratislava?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Po hranice s ktorými štátmi sa rozprestiera Bratislava?</a:t>
            </a:r>
          </a:p>
          <a:p>
            <a:pPr>
              <a:lnSpc>
                <a:spcPct val="150000"/>
              </a:lnSpc>
            </a:pPr>
            <a:endParaRPr lang="sk-SK" sz="2200" dirty="0"/>
          </a:p>
          <a:p>
            <a:pPr>
              <a:lnSpc>
                <a:spcPct val="150000"/>
              </a:lnSpc>
            </a:pPr>
            <a:r>
              <a:rPr lang="sk-SK" sz="2200" dirty="0" smtClean="0"/>
              <a:t>Na úpätí ktorého pohoria leží?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Na ktorej nížine leží?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Koľko má mestských častí?</a:t>
            </a:r>
            <a:endParaRPr lang="sk-SK" sz="2200" dirty="0"/>
          </a:p>
          <a:p>
            <a:pPr>
              <a:lnSpc>
                <a:spcPct val="150000"/>
              </a:lnSpc>
            </a:pPr>
            <a:r>
              <a:rPr lang="sk-SK" sz="2200" dirty="0" smtClean="0"/>
              <a:t>Aká rieka preteká cez Bratislavu?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poradí koľké najväčšie mesto na Slovensku je Bratislava?</a:t>
            </a:r>
            <a:endParaRPr lang="sk-SK" sz="2200" dirty="0"/>
          </a:p>
        </p:txBody>
      </p:sp>
      <p:sp>
        <p:nvSpPr>
          <p:cNvPr id="26" name="Zaoblený obdĺžnik 25"/>
          <p:cNvSpPr/>
          <p:nvPr/>
        </p:nvSpPr>
        <p:spPr>
          <a:xfrm>
            <a:off x="4975668" y="5258401"/>
            <a:ext cx="128955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Dunaj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5742312" y="1434776"/>
            <a:ext cx="123803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Západ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267336" y="2152734"/>
            <a:ext cx="183802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Rakúsko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267336" y="2728780"/>
            <a:ext cx="183802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Maďarsko</a:t>
            </a:r>
            <a:endParaRPr lang="sk-SK" sz="2400" dirty="0"/>
          </a:p>
        </p:txBody>
      </p:sp>
      <p:sp>
        <p:nvSpPr>
          <p:cNvPr id="12" name="Zaoblený obdĺžnik 11"/>
          <p:cNvSpPr/>
          <p:nvPr/>
        </p:nvSpPr>
        <p:spPr>
          <a:xfrm>
            <a:off x="4695949" y="3337286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Malé Karpaty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4345174" y="4610627"/>
            <a:ext cx="97745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Päť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3671728" y="4009599"/>
            <a:ext cx="260788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Podunajská nížina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7984449" y="5909337"/>
            <a:ext cx="128955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Prvé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10" grpId="0" animBg="1"/>
      <p:bldP spid="15" grpId="0" animBg="1"/>
      <p:bldP spid="18" grpId="0" animBg="1"/>
      <p:bldP spid="12" grpId="0" animBg="1"/>
      <p:bldP spid="19" grpId="0" animBg="1"/>
      <p:bldP spid="2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3678421" y="5423086"/>
            <a:ext cx="395067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Letisko M. R. Štefánika</a:t>
            </a:r>
          </a:p>
        </p:txBody>
      </p:sp>
      <p:pic>
        <p:nvPicPr>
          <p:cNvPr id="7" name="Picture 2" descr="VÃ½sledok vyhÄ¾adÃ¡vania obrÃ¡zkov pre dopyt letisko bratisl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/>
          <a:stretch/>
        </p:blipFill>
        <p:spPr bwMode="auto">
          <a:xfrm>
            <a:off x="2028586" y="1410994"/>
            <a:ext cx="6937993" cy="38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603055" y="5395790"/>
            <a:ext cx="24426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Devínsky hrad</a:t>
            </a:r>
          </a:p>
        </p:txBody>
      </p:sp>
      <p:pic>
        <p:nvPicPr>
          <p:cNvPr id="5" name="Picture 2" descr="VÃ½sledok vyhÄ¾adÃ¡vania obrÃ¡zkov pre dopyt DevÃ­nsky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2958"/>
          <a:stretch/>
        </p:blipFill>
        <p:spPr bwMode="auto">
          <a:xfrm>
            <a:off x="2374710" y="1377179"/>
            <a:ext cx="6899292" cy="39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603054" y="5686915"/>
            <a:ext cx="24426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Bratislavský hrad</a:t>
            </a:r>
          </a:p>
        </p:txBody>
      </p:sp>
      <p:pic>
        <p:nvPicPr>
          <p:cNvPr id="6" name="Picture 2" descr="Výsledok vyhľadávania obrázkov pre dopyt bratislavský h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45" y="1270000"/>
            <a:ext cx="6421620" cy="42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1636" r="58280" b="10348"/>
          <a:stretch/>
        </p:blipFill>
        <p:spPr bwMode="auto">
          <a:xfrm>
            <a:off x="3451536" y="254007"/>
            <a:ext cx="8569847" cy="66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3121934" cy="48166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Bratislava</a:t>
            </a:r>
            <a:r>
              <a:rPr lang="sk-SK" sz="2400" dirty="0" smtClean="0"/>
              <a:t> leží na južnom úpätí pohoria </a:t>
            </a:r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Malé Karpaty</a:t>
            </a:r>
            <a:r>
              <a:rPr lang="sk-SK" sz="2400" dirty="0" smtClean="0"/>
              <a:t> a na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Podunajskej nížine</a:t>
            </a:r>
            <a:r>
              <a:rPr lang="sk-SK" sz="2400" dirty="0" smtClean="0"/>
              <a:t>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 rot="2499909">
            <a:off x="5029188" y="673493"/>
            <a:ext cx="1121714" cy="399191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71228" t="5271" r="4683" b="80876"/>
          <a:stretch/>
        </p:blipFill>
        <p:spPr>
          <a:xfrm>
            <a:off x="9569003" y="254007"/>
            <a:ext cx="2279561" cy="126213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 rot="6072608">
            <a:off x="5994334" y="1360155"/>
            <a:ext cx="3739381" cy="6455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 rot="2499909">
            <a:off x="4793359" y="3855470"/>
            <a:ext cx="235827" cy="24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603054" y="5686915"/>
            <a:ext cx="24426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Dóm sv. Martina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30" y="1270000"/>
            <a:ext cx="6811448" cy="43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289155" y="5589748"/>
            <a:ext cx="332629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Univerzita Komenského</a:t>
            </a:r>
          </a:p>
        </p:txBody>
      </p:sp>
      <p:pic>
        <p:nvPicPr>
          <p:cNvPr id="6" name="Picture 4" descr="https://uniba.sk/uploads/pics/151208_UK_na_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33" y="1270000"/>
            <a:ext cx="6333041" cy="42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057143" y="5878082"/>
            <a:ext cx="332629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SND - opera</a:t>
            </a:r>
          </a:p>
        </p:txBody>
      </p:sp>
      <p:pic>
        <p:nvPicPr>
          <p:cNvPr id="5" name="Picture 5" descr="https://upload.wikimedia.org/wikipedia/commons/thumb/1/10/Bratyslawa_Teatr_Narodowy.jpg/1024px-Bratyslawa_Teatr_Narod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72" y="1332874"/>
            <a:ext cx="6732636" cy="44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</a:t>
            </a: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4057143" y="5878082"/>
            <a:ext cx="332629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N</a:t>
            </a:r>
            <a:r>
              <a:rPr lang="sk-SK" sz="2400" dirty="0" smtClean="0"/>
              <a:t>ová budova SND</a:t>
            </a:r>
          </a:p>
        </p:txBody>
      </p:sp>
      <p:pic>
        <p:nvPicPr>
          <p:cNvPr id="6" name="Picture 7" descr="https://upload.wikimedia.org/wikipedia/commons/thumb/c/c5/BratislavaSND.jpg/1024px-BratislavaS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2" y="1270000"/>
            <a:ext cx="6872935" cy="4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smtClean="0"/>
              <a:t>obrázky</a:t>
            </a:r>
            <a:r>
              <a:rPr lang="sk-SK" sz="2400" dirty="0" smtClean="0"/>
              <a:t>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855"/>
          <a:stretch/>
        </p:blipFill>
        <p:spPr>
          <a:xfrm>
            <a:off x="6279569" y="1047134"/>
            <a:ext cx="3911087" cy="4838511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16136"/>
            <a:ext cx="4903602" cy="2472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sa rozprestiera až po hranice s Rakúskom a Maďarskom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l="71228" t="5271" r="4683" b="80876"/>
          <a:stretch/>
        </p:blipFill>
        <p:spPr>
          <a:xfrm>
            <a:off x="9594761" y="7870"/>
            <a:ext cx="2279561" cy="1262130"/>
          </a:xfrm>
          <a:prstGeom prst="rect">
            <a:avLst/>
          </a:prstGeom>
        </p:spPr>
      </p:pic>
      <p:sp>
        <p:nvSpPr>
          <p:cNvPr id="14" name="Zaoblený obdĺžnik 13"/>
          <p:cNvSpPr/>
          <p:nvPr/>
        </p:nvSpPr>
        <p:spPr>
          <a:xfrm>
            <a:off x="5233206" y="3889147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Rakúsko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440046" y="5902655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Maďarsko</a:t>
            </a:r>
          </a:p>
        </p:txBody>
      </p:sp>
    </p:spTree>
    <p:extLst>
      <p:ext uri="{BB962C8B-B14F-4D97-AF65-F5344CB8AC3E}">
        <p14:creationId xmlns:p14="http://schemas.microsoft.com/office/powerpoint/2010/main" val="2510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106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078745" cy="6396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dirty="0"/>
              <a:t>Bratislava</a:t>
            </a:r>
          </a:p>
        </p:txBody>
      </p:sp>
    </p:spTree>
    <p:extLst>
      <p:ext uri="{BB962C8B-B14F-4D97-AF65-F5344CB8AC3E}">
        <p14:creationId xmlns:p14="http://schemas.microsoft.com/office/powerpoint/2010/main" val="1435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0613"/>
            <a:ext cx="7983828" cy="106059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Bratislava je </a:t>
            </a:r>
            <a:r>
              <a:rPr lang="sk-SK" sz="2400" dirty="0">
                <a:latin typeface="+mn-lt"/>
                <a:ea typeface="+mn-ea"/>
                <a:cs typeface="+mn-cs"/>
              </a:rPr>
              <a:t>hlavné mesto Slovenska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Nachádza sa na západe Slovenska a je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najväčším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slovenským mestom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13" y="2271211"/>
            <a:ext cx="7840579" cy="4260636"/>
          </a:xfrm>
          <a:prstGeom prst="rect">
            <a:avLst/>
          </a:prstGeom>
        </p:spPr>
      </p:pic>
      <p:pic>
        <p:nvPicPr>
          <p:cNvPr id="7170" name="Picture 2" descr="Výsledok vyhľadávania obrázkov pre dopyt bratislava 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4" y="4174827"/>
            <a:ext cx="1973179" cy="23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93245" y="493689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dirty="0" smtClean="0"/>
              <a:t>Bratislava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16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0613"/>
            <a:ext cx="7983828" cy="106059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Mestské časti a katastrálne územia Bratislavy</a:t>
            </a:r>
          </a:p>
        </p:txBody>
      </p:sp>
      <p:pic>
        <p:nvPicPr>
          <p:cNvPr id="7170" name="Picture 2" descr="Výsledok vyhľadávania obrázkov pre dopyt bratislava 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4" y="4174827"/>
            <a:ext cx="1973179" cy="23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93245" y="493689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dirty="0" smtClean="0"/>
              <a:t>Bratislava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474" y="1740912"/>
            <a:ext cx="4087456" cy="5115856"/>
          </a:xfrm>
          <a:prstGeom prst="rect">
            <a:avLst/>
          </a:prstGeom>
        </p:spPr>
      </p:pic>
      <p:pic>
        <p:nvPicPr>
          <p:cNvPr id="2054" name="Picture 6" descr="https://upload.wikimedia.org/wikipedia/commons/thumb/3/3b/Bratislava_katastr%C3%A1lne_%C3%BAzemia.svg/800px-Bratislava_katastr%C3%A1lne_%C3%BAzemia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5" y="1649862"/>
            <a:ext cx="3747449" cy="52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letisko bratisl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/>
          <a:stretch/>
        </p:blipFill>
        <p:spPr bwMode="auto">
          <a:xfrm>
            <a:off x="-127760" y="-51515"/>
            <a:ext cx="12319760" cy="69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268704" y="512634"/>
            <a:ext cx="4676783" cy="54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Letisko M. R. Štefánika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8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245" y="1262130"/>
            <a:ext cx="8234845" cy="1115684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Sídli tu prezident, parlament, vláda, ministerstvá, veľvyslanectvá a rôzne úrady.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680031" y="5899701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parlament</a:t>
            </a:r>
            <a:endParaRPr lang="sk-SK" dirty="0"/>
          </a:p>
        </p:txBody>
      </p:sp>
      <p:pic>
        <p:nvPicPr>
          <p:cNvPr id="8196" name="Picture 4" descr="Výsledok vyhľadávania obrázkov pre dopyt grasalkovičov pal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" y="2294631"/>
            <a:ext cx="6560643" cy="41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slovenský parl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7" y="2747145"/>
            <a:ext cx="5604543" cy="31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60423" y="6432884"/>
            <a:ext cx="425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Prezidentský palác (Grasalkovičov palác)</a:t>
            </a: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93245" y="493689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dirty="0" smtClean="0"/>
              <a:t>Bratislava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7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244" y="1133339"/>
            <a:ext cx="9973494" cy="117197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 Bratislave má svoje sídlo niekoľko univerzít, vysokých škôl. </a:t>
            </a:r>
            <a:b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Bratislava je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aj sídlom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Slovenskej akadémie vied.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16" y="4515965"/>
            <a:ext cx="5979695" cy="22907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dirty="0" err="1" smtClean="0">
                <a:solidFill>
                  <a:srgbClr val="FF0000"/>
                </a:solidFill>
              </a:rPr>
              <a:t>Academia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Istropolitana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smtClean="0"/>
              <a:t>v </a:t>
            </a:r>
            <a:r>
              <a:rPr lang="sk-SK" sz="2000" dirty="0"/>
              <a:t>Bratislave bola </a:t>
            </a:r>
            <a:r>
              <a:rPr lang="sk-SK" sz="2000" dirty="0" smtClean="0"/>
              <a:t>prvou univerzitou na </a:t>
            </a:r>
            <a:r>
              <a:rPr lang="sk-SK" sz="2000" dirty="0" smtClean="0">
                <a:solidFill>
                  <a:srgbClr val="FF0000"/>
                </a:solidFill>
              </a:rPr>
              <a:t>území Slovenska </a:t>
            </a:r>
            <a:r>
              <a:rPr lang="sk-SK" sz="2000" dirty="0" smtClean="0">
                <a:solidFill>
                  <a:schemeClr val="tx1"/>
                </a:solidFill>
              </a:rPr>
              <a:t>(založená v 15. storočí). 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000" dirty="0"/>
              <a:t>Dnes je budova sídlom Divadelnej fakulty Vysokej školy múzických umení a patrí medzi sedem Národných kultúrnych pamiatok (NKP) v Bratislave.</a:t>
            </a:r>
          </a:p>
        </p:txBody>
      </p:sp>
      <p:pic>
        <p:nvPicPr>
          <p:cNvPr id="9218" name="Picture 2" descr="Výsledok vyhľadávania obrázkov pre dopyt academia istropoli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31" y="2172430"/>
            <a:ext cx="3117015" cy="23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946231" y="5444670"/>
            <a:ext cx="5037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>
                <a:solidFill>
                  <a:srgbClr val="FF0000"/>
                </a:solidFill>
              </a:rPr>
              <a:t>Univerzita Komenského </a:t>
            </a:r>
            <a:r>
              <a:rPr lang="sk-SK" sz="2000" dirty="0" smtClean="0"/>
              <a:t>v Bratislave je najstaršia a najväčšia </a:t>
            </a:r>
            <a:r>
              <a:rPr lang="sk-SK" sz="2000" dirty="0" smtClean="0">
                <a:solidFill>
                  <a:srgbClr val="FF0000"/>
                </a:solidFill>
              </a:rPr>
              <a:t>slovenská </a:t>
            </a:r>
            <a:r>
              <a:rPr lang="sk-SK" sz="2000" dirty="0" smtClean="0"/>
              <a:t>univerzita.</a:t>
            </a:r>
            <a:endParaRPr lang="sk-SK" sz="2000" dirty="0"/>
          </a:p>
        </p:txBody>
      </p:sp>
      <p:pic>
        <p:nvPicPr>
          <p:cNvPr id="9220" name="Picture 4" descr="https://uniba.sk/uploads/pics/151208_UK_na_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1" y="1886017"/>
            <a:ext cx="5069305" cy="33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793245" y="493689"/>
            <a:ext cx="2078745" cy="639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Veda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0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Zelená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355</Words>
  <Application>Microsoft Office PowerPoint</Application>
  <PresentationFormat>Širokouhlá</PresentationFormat>
  <Paragraphs>67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 3</vt:lpstr>
      <vt:lpstr>Fazeta</vt:lpstr>
      <vt:lpstr>Od Tatier k Dunaju BRATISLAVA</vt:lpstr>
      <vt:lpstr>Prezentácia programu PowerPoint</vt:lpstr>
      <vt:lpstr>Prezentácia programu PowerPoint</vt:lpstr>
      <vt:lpstr>Bratislava</vt:lpstr>
      <vt:lpstr>Bratislava je hlavné mesto Slovenska. Nachádza sa na západe Slovenska a je najväčším slovenským mestom.</vt:lpstr>
      <vt:lpstr>Mestské časti a katastrálne územia Bratislavy</vt:lpstr>
      <vt:lpstr>Prezentácia programu PowerPoint</vt:lpstr>
      <vt:lpstr>Sídli tu prezident, parlament, vláda, ministerstvá, veľvyslanectvá a rôzne úrady.</vt:lpstr>
      <vt:lpstr>V Bratislave má svoje sídlo niekoľko univerzít, vysokých škôl.  Bratislava je aj sídlom Slovenskej akadémie vied.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Cez Bratislavu tečie rieka Dunaj, najväčšia rieka na Slovensku a druhá najväčšia európska rieka. Oddeľuje mestskú časť Petržalka od ostatných mestských častí.</vt:lpstr>
      <vt:lpstr>Zopakuj si</vt:lpstr>
      <vt:lpstr>Pomenuj</vt:lpstr>
      <vt:lpstr>Pomenuj</vt:lpstr>
      <vt:lpstr>Pomenuj</vt:lpstr>
      <vt:lpstr>Pomenuj</vt:lpstr>
      <vt:lpstr>Pomenuj</vt:lpstr>
      <vt:lpstr>Pomenuj</vt:lpstr>
      <vt:lpstr>Pomenuj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331</cp:revision>
  <dcterms:created xsi:type="dcterms:W3CDTF">2018-11-24T12:23:45Z</dcterms:created>
  <dcterms:modified xsi:type="dcterms:W3CDTF">2020-04-19T20:39:51Z</dcterms:modified>
</cp:coreProperties>
</file>