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70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62" r:id="rId12"/>
    <p:sldId id="263" r:id="rId13"/>
    <p:sldId id="272" r:id="rId14"/>
    <p:sldId id="273" r:id="rId15"/>
    <p:sldId id="257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B82C3-D605-4B04-AED7-FC910D8579B3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D7DB6-EA7A-40A4-A33F-C2B4C30A642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1. Úvodná časť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D7DB6-EA7A-40A4-A33F-C2B4C30A6424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2.</a:t>
            </a:r>
            <a:r>
              <a:rPr lang="sk-SK" baseline="0" dirty="0" smtClean="0"/>
              <a:t> Motivačná časť – frontálna práca - frazeologizmy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D7DB6-EA7A-40A4-A33F-C2B4C30A6424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D7DB6-EA7A-40A4-A33F-C2B4C30A6424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3. Expozičná časť – samostatná</a:t>
            </a:r>
            <a:r>
              <a:rPr lang="sk-SK" baseline="0" dirty="0" smtClean="0"/>
              <a:t> práca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D7DB6-EA7A-40A4-A33F-C2B4C30A6424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Relaxačná chvíľka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D7DB6-EA7A-40A4-A33F-C2B4C30A6424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4. Fixačná časť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D7DB6-EA7A-40A4-A33F-C2B4C30A6424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4. Fixačná časť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D7DB6-EA7A-40A4-A33F-C2B4C30A6424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7497-026C-4DF6-8A17-83D5847FC5E3}" type="datetime8">
              <a:rPr lang="sk-SK" smtClean="0"/>
              <a:pPr/>
              <a:t>7. 4. 2020 18:10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2FE9-790D-4A4B-BA82-44D7678310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78003-6DD6-4BDD-9F6B-8C2A4B5D4BE6}" type="datetime8">
              <a:rPr lang="sk-SK" smtClean="0"/>
              <a:pPr/>
              <a:t>7. 4. 2020 18:10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2FE9-790D-4A4B-BA82-44D7678310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44CCF-A9F0-41D6-812C-6D3A954999D9}" type="datetime8">
              <a:rPr lang="sk-SK" smtClean="0"/>
              <a:pPr/>
              <a:t>7. 4. 2020 18:10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2FE9-790D-4A4B-BA82-44D7678310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6FF54-693C-44AE-8C21-56D9448D7098}" type="datetime8">
              <a:rPr lang="sk-SK" smtClean="0"/>
              <a:pPr/>
              <a:t>7. 4. 2020 18:10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2FE9-790D-4A4B-BA82-44D7678310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889D-4E78-4F17-8CF8-4957069C8058}" type="datetime8">
              <a:rPr lang="sk-SK" smtClean="0"/>
              <a:pPr/>
              <a:t>7. 4. 2020 18:10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2FE9-790D-4A4B-BA82-44D7678310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356C2-78F1-419C-98C2-E41280AA88A9}" type="datetime8">
              <a:rPr lang="sk-SK" smtClean="0"/>
              <a:pPr/>
              <a:t>7. 4. 2020 18:10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2FE9-790D-4A4B-BA82-44D7678310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8275C-32FC-464A-8B27-D0EB4B0C4DB0}" type="datetime8">
              <a:rPr lang="sk-SK" smtClean="0"/>
              <a:pPr/>
              <a:t>7. 4. 2020 18:10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2FE9-790D-4A4B-BA82-44D7678310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DB39-F5B6-4CB8-ADD1-D865C990153D}" type="datetime8">
              <a:rPr lang="sk-SK" smtClean="0"/>
              <a:pPr/>
              <a:t>7. 4. 2020 18:10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2FE9-790D-4A4B-BA82-44D7678310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059AE-A3ED-4982-B540-3B8B1AB4E179}" type="datetime8">
              <a:rPr lang="sk-SK" smtClean="0"/>
              <a:pPr/>
              <a:t>7. 4. 2020 18:10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2FE9-790D-4A4B-BA82-44D7678310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72F5-47DF-4FCB-AE1F-A1EC6EEA4E7A}" type="datetime8">
              <a:rPr lang="sk-SK" smtClean="0"/>
              <a:pPr/>
              <a:t>7. 4. 2020 18:10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2FE9-790D-4A4B-BA82-44D7678310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0942-F911-408D-B644-15F41FC289FB}" type="datetime8">
              <a:rPr lang="sk-SK" smtClean="0"/>
              <a:pPr/>
              <a:t>7. 4. 2020 18:10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12FE9-790D-4A4B-BA82-44D7678310F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C8FAF-9FA8-4FF6-941D-EECBC30A248E}" type="datetime8">
              <a:rPr lang="sk-SK" smtClean="0"/>
              <a:pPr/>
              <a:t>7. 4. 2020 18:10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12FE9-790D-4A4B-BA82-44D7678310F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.ya-webdesign.com/images/png-animal-15.png" TargetMode="External"/><Relationship Id="rId2" Type="http://schemas.openxmlformats.org/officeDocument/2006/relationships/hyperlink" Target="https://lh3.googleusercontent.com/proxy/ZmBgeasjMYExDbFvsSqoIqzbXadS5qGy4dFqk-WGd2SLqdCuHhmJLLwDbFcULIraUWjQy1CEEw68sIemdXm3-H0tdS3O9diErJnzyzF7dZsfprwgaF7br_XOjRc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PDA%204\T&#201;MY\PR&#205;RODN&#201;%20SPOLO&#268;ENSTV&#193;\LESN&#201;%20SPOLO&#268;ENSTVO\&#381;IVO&#268;&#205;CHY%20LES.%20SPOLO&#268;\Medve&#271;ku%20daj%20labku%20-%20SPIEVANKOVO%201.mp4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EiH71tDoqC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PDA%204\T&#201;MY\PR&#205;RODN&#201;%20SPOLO&#268;ENSTV&#193;\LESN&#201;%20SPOLO&#268;ENSTVO\&#381;IVO&#268;&#205;CHY%20LES.%20SPOLO&#268;\Medve&#271;%20hned&#253;.mp4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kgnunGJAsv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PDA%204\T&#201;MY\PR&#205;RODN&#201;%20SPOLO&#268;ENSTV&#193;\LESN&#201;%20SPOLO&#268;ENSTVO\&#381;IVO&#268;&#205;CHY%20LES.%20SPOLO&#268;\Jele&#328;%20lesn&#253;%20stredoeur&#243;psky.mp4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kgnunGJAsv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forest community anim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17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ŽIVOČÍCHY  </a:t>
            </a:r>
            <a:br>
              <a:rPr lang="sk-SK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k-SK" sz="6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LESNÉHO  SPOLOČENSTVA</a:t>
            </a:r>
            <a:endParaRPr lang="sk-SK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602D1-4D9E-4787-A4E1-50EEB78A90FC}" type="datetime8">
              <a:rPr lang="sk-SK" smtClean="0"/>
              <a:pPr/>
              <a:t>7. 4. 2020 18:10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3571868" y="2714620"/>
            <a:ext cx="2571768" cy="10715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NÁZOV ZVIERAŤA</a:t>
            </a:r>
            <a:endParaRPr lang="sk-SK" sz="3200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Zaoblený obdĺžnik 2"/>
          <p:cNvSpPr/>
          <p:nvPr/>
        </p:nvSpPr>
        <p:spPr>
          <a:xfrm>
            <a:off x="642910" y="142852"/>
            <a:ext cx="3214710" cy="14287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DRUH – stavovec, bezstavovec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cxnSp>
        <p:nvCxnSpPr>
          <p:cNvPr id="4" name="Rovná spojovacia šípka 3"/>
          <p:cNvCxnSpPr>
            <a:endCxn id="3" idx="2"/>
          </p:cNvCxnSpPr>
          <p:nvPr/>
        </p:nvCxnSpPr>
        <p:spPr>
          <a:xfrm rot="10800000">
            <a:off x="2250266" y="1571612"/>
            <a:ext cx="1393045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aoblený obdĺžnik 8"/>
          <p:cNvSpPr/>
          <p:nvPr/>
        </p:nvSpPr>
        <p:spPr>
          <a:xfrm>
            <a:off x="4643438" y="428604"/>
            <a:ext cx="2357454" cy="1000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OPIS – stavba tela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cxnSp>
        <p:nvCxnSpPr>
          <p:cNvPr id="10" name="Rovná spojovacia šípka 9"/>
          <p:cNvCxnSpPr>
            <a:stCxn id="2" idx="0"/>
          </p:cNvCxnSpPr>
          <p:nvPr/>
        </p:nvCxnSpPr>
        <p:spPr>
          <a:xfrm rot="5400000" flipH="1" flipV="1">
            <a:off x="4572000" y="1714488"/>
            <a:ext cx="128588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oblený obdĺžnik 12"/>
          <p:cNvSpPr/>
          <p:nvPr/>
        </p:nvSpPr>
        <p:spPr>
          <a:xfrm>
            <a:off x="5072066" y="4357694"/>
            <a:ext cx="3571900" cy="15716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SPÔSOB ŽIVOTA – ako žije, kde žije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cxnSp>
        <p:nvCxnSpPr>
          <p:cNvPr id="14" name="Rovná spojovacia šípka 13"/>
          <p:cNvCxnSpPr/>
          <p:nvPr/>
        </p:nvCxnSpPr>
        <p:spPr>
          <a:xfrm>
            <a:off x="5286380" y="3786190"/>
            <a:ext cx="107157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aoblený obdĺžnik 16"/>
          <p:cNvSpPr/>
          <p:nvPr/>
        </p:nvSpPr>
        <p:spPr>
          <a:xfrm>
            <a:off x="285720" y="3429000"/>
            <a:ext cx="2357454" cy="1000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POTRAVA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cxnSp>
        <p:nvCxnSpPr>
          <p:cNvPr id="18" name="Rovná spojovacia šípka 17"/>
          <p:cNvCxnSpPr>
            <a:stCxn id="2" idx="1"/>
            <a:endCxn id="17" idx="3"/>
          </p:cNvCxnSpPr>
          <p:nvPr/>
        </p:nvCxnSpPr>
        <p:spPr>
          <a:xfrm rot="10800000" flipV="1">
            <a:off x="2643174" y="3250404"/>
            <a:ext cx="928694" cy="67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aoblený obdĺžnik 21"/>
          <p:cNvSpPr/>
          <p:nvPr/>
        </p:nvSpPr>
        <p:spPr>
          <a:xfrm>
            <a:off x="428596" y="5286388"/>
            <a:ext cx="3786214" cy="1000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ZAUJÍMAVOSTI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cxnSp>
        <p:nvCxnSpPr>
          <p:cNvPr id="23" name="Rovná spojovacia šípka 22"/>
          <p:cNvCxnSpPr/>
          <p:nvPr/>
        </p:nvCxnSpPr>
        <p:spPr>
          <a:xfrm rot="5400000">
            <a:off x="3036083" y="4107661"/>
            <a:ext cx="150019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lačidlo akcie: Dopredu alebo Ďalej 33">
            <a:hlinkClick r:id="" action="ppaction://hlinkshowjump?jump=nextslide" highlightClick="1"/>
          </p:cNvPr>
          <p:cNvSpPr/>
          <p:nvPr/>
        </p:nvSpPr>
        <p:spPr>
          <a:xfrm>
            <a:off x="8072462" y="6172750"/>
            <a:ext cx="685226" cy="68525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B4E2-E3B4-4EEE-9753-712315FBDB15}" type="datetime8">
              <a:rPr lang="sk-SK" smtClean="0"/>
              <a:pPr/>
              <a:t>7. 4. 2020 18:10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3" grpId="0" animBg="1"/>
      <p:bldP spid="17" grpId="0" animBg="1"/>
      <p:bldP spid="2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Výsledok vyhľadávania obrázkov pre dopyt brown bear  animals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Zaoblený obdĺžnik 3"/>
          <p:cNvSpPr/>
          <p:nvPr/>
        </p:nvSpPr>
        <p:spPr>
          <a:xfrm>
            <a:off x="3500430" y="1571612"/>
            <a:ext cx="2286016" cy="10715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MEDVEĎ HNEDÝ</a:t>
            </a:r>
            <a:endParaRPr lang="sk-SK" sz="3200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6148" name="Picture 4" descr="Výsledok vyhľadávania obrázkov pre dopyt brown bear  animals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85992"/>
            <a:ext cx="3810000" cy="2619375"/>
          </a:xfrm>
          <a:prstGeom prst="rect">
            <a:avLst/>
          </a:prstGeom>
          <a:noFill/>
        </p:spPr>
      </p:pic>
      <p:sp>
        <p:nvSpPr>
          <p:cNvPr id="5" name="Zaoblený obdĺžnik 4"/>
          <p:cNvSpPr/>
          <p:nvPr/>
        </p:nvSpPr>
        <p:spPr>
          <a:xfrm>
            <a:off x="214282" y="285728"/>
            <a:ext cx="2071702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stavovec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2571736" y="214290"/>
            <a:ext cx="178595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cicavec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5143504" y="857232"/>
            <a:ext cx="1071570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srsť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5857884" y="214290"/>
            <a:ext cx="1571636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hustá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6858016" y="928670"/>
            <a:ext cx="1571636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hnedá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0" name="Zaoblený obdĺžnik 9"/>
          <p:cNvSpPr/>
          <p:nvPr/>
        </p:nvSpPr>
        <p:spPr>
          <a:xfrm>
            <a:off x="7072330" y="1714488"/>
            <a:ext cx="1928826" cy="10715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rôzne</a:t>
            </a:r>
          </a:p>
          <a:p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odtiene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6429388" y="3143248"/>
            <a:ext cx="2000264" cy="857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spôsob života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3" name="Zaoblený obdĺžnik 12"/>
          <p:cNvSpPr/>
          <p:nvPr/>
        </p:nvSpPr>
        <p:spPr>
          <a:xfrm>
            <a:off x="6286512" y="4714884"/>
            <a:ext cx="2000264" cy="10715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samica, samec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5" name="Zaoblený obdĺžnik 14"/>
          <p:cNvSpPr/>
          <p:nvPr/>
        </p:nvSpPr>
        <p:spPr>
          <a:xfrm>
            <a:off x="3857620" y="4857760"/>
            <a:ext cx="2143140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mláďatá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6" name="Zaoblený obdĺžnik 15"/>
          <p:cNvSpPr/>
          <p:nvPr/>
        </p:nvSpPr>
        <p:spPr>
          <a:xfrm>
            <a:off x="3857620" y="5643578"/>
            <a:ext cx="2286016" cy="10001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materské mlieko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7" name="Zaoblený obdĺžnik 16"/>
          <p:cNvSpPr/>
          <p:nvPr/>
        </p:nvSpPr>
        <p:spPr>
          <a:xfrm>
            <a:off x="1000100" y="5143512"/>
            <a:ext cx="2428892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hmotnosť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8" name="Zaoblený obdĺžnik 17"/>
          <p:cNvSpPr/>
          <p:nvPr/>
        </p:nvSpPr>
        <p:spPr>
          <a:xfrm>
            <a:off x="785786" y="5929330"/>
            <a:ext cx="2714644" cy="714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až 350 kg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9" name="Zaoblený obdĺžnik 18"/>
          <p:cNvSpPr/>
          <p:nvPr/>
        </p:nvSpPr>
        <p:spPr>
          <a:xfrm>
            <a:off x="285720" y="3214686"/>
            <a:ext cx="2214578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err="1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všežravec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20" name="Zaoblený obdĺžnik 19"/>
          <p:cNvSpPr/>
          <p:nvPr/>
        </p:nvSpPr>
        <p:spPr>
          <a:xfrm>
            <a:off x="142844" y="4000504"/>
            <a:ext cx="2071702" cy="714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potrava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26" name="Zaoblený obdĺžnik 25"/>
          <p:cNvSpPr/>
          <p:nvPr/>
        </p:nvSpPr>
        <p:spPr>
          <a:xfrm>
            <a:off x="214282" y="1928802"/>
            <a:ext cx="1643074" cy="1000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zimný spánok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27" name="Zaoblený obdĺžnik 26"/>
          <p:cNvSpPr/>
          <p:nvPr/>
        </p:nvSpPr>
        <p:spPr>
          <a:xfrm>
            <a:off x="1000100" y="1142984"/>
            <a:ext cx="1285884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brloh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cxnSp>
        <p:nvCxnSpPr>
          <p:cNvPr id="29" name="Rovná spojovacia šípka 28"/>
          <p:cNvCxnSpPr/>
          <p:nvPr/>
        </p:nvCxnSpPr>
        <p:spPr>
          <a:xfrm rot="10800000">
            <a:off x="2285984" y="785794"/>
            <a:ext cx="171451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>
            <a:endCxn id="6" idx="1"/>
          </p:cNvCxnSpPr>
          <p:nvPr/>
        </p:nvCxnSpPr>
        <p:spPr>
          <a:xfrm>
            <a:off x="2285984" y="50004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/>
          <p:cNvCxnSpPr>
            <a:stCxn id="4" idx="0"/>
            <a:endCxn id="7" idx="1"/>
          </p:cNvCxnSpPr>
          <p:nvPr/>
        </p:nvCxnSpPr>
        <p:spPr>
          <a:xfrm rot="5400000" flipH="1" flipV="1">
            <a:off x="4679157" y="1107265"/>
            <a:ext cx="42862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ovná spojovacia šípka 34"/>
          <p:cNvCxnSpPr>
            <a:endCxn id="8" idx="1"/>
          </p:cNvCxnSpPr>
          <p:nvPr/>
        </p:nvCxnSpPr>
        <p:spPr>
          <a:xfrm flipV="1">
            <a:off x="5500694" y="500042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ovacia šípka 37"/>
          <p:cNvCxnSpPr>
            <a:endCxn id="9" idx="1"/>
          </p:cNvCxnSpPr>
          <p:nvPr/>
        </p:nvCxnSpPr>
        <p:spPr>
          <a:xfrm>
            <a:off x="6215074" y="1142984"/>
            <a:ext cx="64294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ovná spojovacia šípka 39"/>
          <p:cNvCxnSpPr>
            <a:endCxn id="10" idx="1"/>
          </p:cNvCxnSpPr>
          <p:nvPr/>
        </p:nvCxnSpPr>
        <p:spPr>
          <a:xfrm>
            <a:off x="5929322" y="1428736"/>
            <a:ext cx="1143008" cy="821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ovná spojovacia šípka 41"/>
          <p:cNvCxnSpPr/>
          <p:nvPr/>
        </p:nvCxnSpPr>
        <p:spPr>
          <a:xfrm>
            <a:off x="5786446" y="2500306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ovná spojovacia šípka 46"/>
          <p:cNvCxnSpPr/>
          <p:nvPr/>
        </p:nvCxnSpPr>
        <p:spPr>
          <a:xfrm rot="5400000">
            <a:off x="7179487" y="4179099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ovná spojovacia šípka 50"/>
          <p:cNvCxnSpPr>
            <a:endCxn id="15" idx="0"/>
          </p:cNvCxnSpPr>
          <p:nvPr/>
        </p:nvCxnSpPr>
        <p:spPr>
          <a:xfrm rot="16200000" flipH="1">
            <a:off x="4536281" y="4464851"/>
            <a:ext cx="64294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ovná spojovacia šípka 53"/>
          <p:cNvCxnSpPr/>
          <p:nvPr/>
        </p:nvCxnSpPr>
        <p:spPr>
          <a:xfrm rot="5400000">
            <a:off x="4750595" y="553642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ovná spojovacia šípka 55"/>
          <p:cNvCxnSpPr>
            <a:endCxn id="17" idx="0"/>
          </p:cNvCxnSpPr>
          <p:nvPr/>
        </p:nvCxnSpPr>
        <p:spPr>
          <a:xfrm rot="10800000" flipV="1">
            <a:off x="2214546" y="4572008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ovná spojovacia šípka 57"/>
          <p:cNvCxnSpPr>
            <a:stCxn id="17" idx="2"/>
            <a:endCxn id="18" idx="0"/>
          </p:cNvCxnSpPr>
          <p:nvPr/>
        </p:nvCxnSpPr>
        <p:spPr>
          <a:xfrm rot="5400000">
            <a:off x="2071670" y="5786454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ovná spojovacia šípka 60"/>
          <p:cNvCxnSpPr>
            <a:endCxn id="19" idx="3"/>
          </p:cNvCxnSpPr>
          <p:nvPr/>
        </p:nvCxnSpPr>
        <p:spPr>
          <a:xfrm rot="10800000">
            <a:off x="2500298" y="3500438"/>
            <a:ext cx="357190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ovná spojovacia šípka 72"/>
          <p:cNvCxnSpPr>
            <a:endCxn id="26" idx="3"/>
          </p:cNvCxnSpPr>
          <p:nvPr/>
        </p:nvCxnSpPr>
        <p:spPr>
          <a:xfrm rot="10800000" flipV="1">
            <a:off x="1857356" y="2071678"/>
            <a:ext cx="157163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ovná spojovacia šípka 74"/>
          <p:cNvCxnSpPr>
            <a:endCxn id="27" idx="3"/>
          </p:cNvCxnSpPr>
          <p:nvPr/>
        </p:nvCxnSpPr>
        <p:spPr>
          <a:xfrm rot="10800000">
            <a:off x="2285984" y="1428736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ovná spojovacia šípka 52"/>
          <p:cNvCxnSpPr/>
          <p:nvPr/>
        </p:nvCxnSpPr>
        <p:spPr>
          <a:xfrm rot="10800000" flipV="1">
            <a:off x="1000100" y="3786190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lačidlo akcie: Dopredu alebo Ďalej 58">
            <a:hlinkClick r:id="" action="ppaction://hlinkshowjump?jump=nextslide" highlightClick="1"/>
          </p:cNvPr>
          <p:cNvSpPr/>
          <p:nvPr/>
        </p:nvSpPr>
        <p:spPr>
          <a:xfrm>
            <a:off x="8072462" y="6172750"/>
            <a:ext cx="685226" cy="68525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Zástupný symbol dátumu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71A1-C6CC-4328-9A6F-C273A93E117B}" type="datetime8">
              <a:rPr lang="sk-SK" smtClean="0"/>
              <a:pPr/>
              <a:t>7. 4. 2020 18:10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9000"/>
                            </p:stCondLst>
                            <p:childTnLst>
                              <p:par>
                                <p:cTn id="2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Výsledok vyhľadávania obrázkov pre dopyt jeleň lesný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2" t="3750" r="3621" b="3749"/>
          <a:stretch>
            <a:fillRect/>
          </a:stretch>
        </p:blipFill>
        <p:spPr bwMode="auto">
          <a:xfrm>
            <a:off x="2857488" y="1285860"/>
            <a:ext cx="2606522" cy="3571900"/>
          </a:xfrm>
          <a:prstGeom prst="rect">
            <a:avLst/>
          </a:prstGeom>
          <a:noFill/>
        </p:spPr>
      </p:pic>
      <p:sp>
        <p:nvSpPr>
          <p:cNvPr id="6146" name="AutoShape 2" descr="Výsledok vyhľadávania obrázkov pre dopyt brown bear  animals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Zaoblený obdĺžnik 3"/>
          <p:cNvSpPr/>
          <p:nvPr/>
        </p:nvSpPr>
        <p:spPr>
          <a:xfrm>
            <a:off x="4286248" y="1500174"/>
            <a:ext cx="1785950" cy="10715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JELEŇ LESNÝ</a:t>
            </a:r>
            <a:endParaRPr lang="sk-SK" sz="3200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214282" y="285728"/>
            <a:ext cx="2071702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stavovec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2571736" y="214290"/>
            <a:ext cx="178595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cicavec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5143504" y="857232"/>
            <a:ext cx="1071570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srsť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5857884" y="214290"/>
            <a:ext cx="1928826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mení sa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6858016" y="928670"/>
            <a:ext cx="1643074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v lete - hnedá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0" name="Zaoblený obdĺžnik 9"/>
          <p:cNvSpPr/>
          <p:nvPr/>
        </p:nvSpPr>
        <p:spPr>
          <a:xfrm>
            <a:off x="6715140" y="1857364"/>
            <a:ext cx="2286016" cy="92869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v zime - sivohnedá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6429388" y="3143248"/>
            <a:ext cx="2000264" cy="857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spôsob života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3" name="Zaoblený obdĺžnik 12"/>
          <p:cNvSpPr/>
          <p:nvPr/>
        </p:nvSpPr>
        <p:spPr>
          <a:xfrm>
            <a:off x="6286512" y="4714884"/>
            <a:ext cx="2857488" cy="17859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spoločenstvo čriedy; staré jelene žijú oddelene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6" name="Zaoblený obdĺžnik 15"/>
          <p:cNvSpPr/>
          <p:nvPr/>
        </p:nvSpPr>
        <p:spPr>
          <a:xfrm>
            <a:off x="3857620" y="5643578"/>
            <a:ext cx="2286016" cy="10001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materské mlieko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7" name="Zaoblený obdĺžnik 16"/>
          <p:cNvSpPr/>
          <p:nvPr/>
        </p:nvSpPr>
        <p:spPr>
          <a:xfrm>
            <a:off x="785786" y="5143512"/>
            <a:ext cx="2714644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samica - laň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8" name="Zaoblený obdĺžnik 17"/>
          <p:cNvSpPr/>
          <p:nvPr/>
        </p:nvSpPr>
        <p:spPr>
          <a:xfrm>
            <a:off x="785786" y="6000768"/>
            <a:ext cx="2714644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nemá parohy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19" name="Zaoblený obdĺžnik 18"/>
          <p:cNvSpPr/>
          <p:nvPr/>
        </p:nvSpPr>
        <p:spPr>
          <a:xfrm>
            <a:off x="214282" y="1500174"/>
            <a:ext cx="2714644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bylinožravec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20" name="Zaoblený obdĺžnik 19"/>
          <p:cNvSpPr/>
          <p:nvPr/>
        </p:nvSpPr>
        <p:spPr>
          <a:xfrm>
            <a:off x="357158" y="2500306"/>
            <a:ext cx="2071702" cy="7143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potrava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cxnSp>
        <p:nvCxnSpPr>
          <p:cNvPr id="29" name="Rovná spojovacia šípka 28"/>
          <p:cNvCxnSpPr/>
          <p:nvPr/>
        </p:nvCxnSpPr>
        <p:spPr>
          <a:xfrm rot="10800000">
            <a:off x="2285984" y="785794"/>
            <a:ext cx="171451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>
            <a:endCxn id="6" idx="1"/>
          </p:cNvCxnSpPr>
          <p:nvPr/>
        </p:nvCxnSpPr>
        <p:spPr>
          <a:xfrm>
            <a:off x="2285984" y="50004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/>
          <p:cNvCxnSpPr>
            <a:stCxn id="4" idx="0"/>
            <a:endCxn id="7" idx="1"/>
          </p:cNvCxnSpPr>
          <p:nvPr/>
        </p:nvCxnSpPr>
        <p:spPr>
          <a:xfrm rot="16200000" flipV="1">
            <a:off x="4982769" y="1303719"/>
            <a:ext cx="357190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ovná spojovacia šípka 34"/>
          <p:cNvCxnSpPr>
            <a:endCxn id="8" idx="1"/>
          </p:cNvCxnSpPr>
          <p:nvPr/>
        </p:nvCxnSpPr>
        <p:spPr>
          <a:xfrm flipV="1">
            <a:off x="5500694" y="500042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ovná spojovacia šípka 37"/>
          <p:cNvCxnSpPr>
            <a:endCxn id="9" idx="1"/>
          </p:cNvCxnSpPr>
          <p:nvPr/>
        </p:nvCxnSpPr>
        <p:spPr>
          <a:xfrm>
            <a:off x="6215074" y="1142984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ovná spojovacia šípka 39"/>
          <p:cNvCxnSpPr>
            <a:endCxn id="10" idx="1"/>
          </p:cNvCxnSpPr>
          <p:nvPr/>
        </p:nvCxnSpPr>
        <p:spPr>
          <a:xfrm rot="16200000" flipH="1">
            <a:off x="5875743" y="1482314"/>
            <a:ext cx="89297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ovná spojovacia šípka 41"/>
          <p:cNvCxnSpPr/>
          <p:nvPr/>
        </p:nvCxnSpPr>
        <p:spPr>
          <a:xfrm>
            <a:off x="5786446" y="2500306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ovná spojovacia šípka 46"/>
          <p:cNvCxnSpPr/>
          <p:nvPr/>
        </p:nvCxnSpPr>
        <p:spPr>
          <a:xfrm rot="5400000">
            <a:off x="7179487" y="4179099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ovná spojovacia šípka 50"/>
          <p:cNvCxnSpPr>
            <a:endCxn id="15" idx="0"/>
          </p:cNvCxnSpPr>
          <p:nvPr/>
        </p:nvCxnSpPr>
        <p:spPr>
          <a:xfrm rot="16200000" flipH="1">
            <a:off x="4429124" y="4143380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ovná spojovacia šípka 53"/>
          <p:cNvCxnSpPr/>
          <p:nvPr/>
        </p:nvCxnSpPr>
        <p:spPr>
          <a:xfrm rot="5400000">
            <a:off x="4750595" y="553642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ovná spojovacia šípka 55"/>
          <p:cNvCxnSpPr/>
          <p:nvPr/>
        </p:nvCxnSpPr>
        <p:spPr>
          <a:xfrm rot="5400000">
            <a:off x="3000364" y="4071942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ovná spojovacia šípka 57"/>
          <p:cNvCxnSpPr>
            <a:stCxn id="17" idx="2"/>
            <a:endCxn id="18" idx="0"/>
          </p:cNvCxnSpPr>
          <p:nvPr/>
        </p:nvCxnSpPr>
        <p:spPr>
          <a:xfrm rot="5400000">
            <a:off x="2000232" y="585789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ovná spojovacia šípka 60"/>
          <p:cNvCxnSpPr/>
          <p:nvPr/>
        </p:nvCxnSpPr>
        <p:spPr>
          <a:xfrm rot="16200000" flipV="1">
            <a:off x="2607455" y="2107397"/>
            <a:ext cx="1285884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ovná spojovacia šípka 52"/>
          <p:cNvCxnSpPr>
            <a:endCxn id="20" idx="0"/>
          </p:cNvCxnSpPr>
          <p:nvPr/>
        </p:nvCxnSpPr>
        <p:spPr>
          <a:xfrm rot="16200000" flipH="1">
            <a:off x="1125116" y="2232413"/>
            <a:ext cx="428628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aoblený obdĺžnik 14"/>
          <p:cNvSpPr/>
          <p:nvPr/>
        </p:nvSpPr>
        <p:spPr>
          <a:xfrm>
            <a:off x="3857620" y="4643446"/>
            <a:ext cx="2143140" cy="78581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mláďatá - </a:t>
            </a:r>
            <a:r>
              <a:rPr lang="sk-SK" sz="3200" dirty="0" err="1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jelienčatá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9" name="Zaoblený obdĺžnik 68"/>
          <p:cNvSpPr/>
          <p:nvPr/>
        </p:nvSpPr>
        <p:spPr>
          <a:xfrm>
            <a:off x="428596" y="3500438"/>
            <a:ext cx="2714644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samec - jeleň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0" name="Zaoblený obdĺžnik 69"/>
          <p:cNvSpPr/>
          <p:nvPr/>
        </p:nvSpPr>
        <p:spPr>
          <a:xfrm>
            <a:off x="428596" y="4357694"/>
            <a:ext cx="2286016" cy="6429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rgbClr val="0070C0"/>
                </a:solidFill>
                <a:latin typeface="Century Schoolbook" pitchFamily="18" charset="0"/>
              </a:rPr>
              <a:t>má parohy</a:t>
            </a:r>
            <a:endParaRPr lang="sk-SK" sz="32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cxnSp>
        <p:nvCxnSpPr>
          <p:cNvPr id="71" name="Rovná spojovacia šípka 70"/>
          <p:cNvCxnSpPr>
            <a:stCxn id="69" idx="2"/>
            <a:endCxn id="70" idx="0"/>
          </p:cNvCxnSpPr>
          <p:nvPr/>
        </p:nvCxnSpPr>
        <p:spPr>
          <a:xfrm rot="5400000">
            <a:off x="1535885" y="4107661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ovná spojovacia šípka 73"/>
          <p:cNvCxnSpPr>
            <a:endCxn id="69" idx="3"/>
          </p:cNvCxnSpPr>
          <p:nvPr/>
        </p:nvCxnSpPr>
        <p:spPr>
          <a:xfrm rot="10800000" flipV="1">
            <a:off x="3143240" y="3429000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lačidlo akcie: Dopredu alebo Ďalej 78">
            <a:hlinkClick r:id="" action="ppaction://hlinkshowjump?jump=nextslide" highlightClick="1"/>
          </p:cNvPr>
          <p:cNvSpPr/>
          <p:nvPr/>
        </p:nvSpPr>
        <p:spPr>
          <a:xfrm>
            <a:off x="8458774" y="6172750"/>
            <a:ext cx="685226" cy="68525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9" name="Zástupný symbol dátumu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6A27-DF3C-46D3-B2A0-9DC0F534D6BF}" type="datetime8">
              <a:rPr lang="sk-SK" smtClean="0"/>
              <a:pPr/>
              <a:t>7. 4. 2020 18:10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7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6000"/>
                            </p:stCondLst>
                            <p:childTnLst>
                              <p:par>
                                <p:cTn id="18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9000"/>
                            </p:stCondLst>
                            <p:childTnLst>
                              <p:par>
                                <p:cTn id="20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42000"/>
                            </p:stCondLst>
                            <p:childTnLst>
                              <p:par>
                                <p:cTn id="2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3000"/>
                            </p:stCondLst>
                            <p:childTnLst>
                              <p:par>
                                <p:cTn id="2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46000"/>
                            </p:stCondLst>
                            <p:childTnLst>
                              <p:par>
                                <p:cTn id="24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7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9000"/>
                            </p:stCondLst>
                            <p:childTnLst>
                              <p:par>
                                <p:cTn id="2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5" grpId="0" animBg="1"/>
      <p:bldP spid="69" grpId="0" animBg="1"/>
      <p:bldP spid="70" grpId="0" animBg="1"/>
      <p:bldP spid="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1071538" y="214290"/>
            <a:ext cx="6786610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600" u="sng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HRA:</a:t>
            </a:r>
            <a:r>
              <a:rPr lang="sk-SK" sz="36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 HÁDAJ, ČO SOM</a:t>
            </a:r>
            <a:endParaRPr lang="sk-SK" sz="3600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57158" y="1000108"/>
            <a:ext cx="8572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i="1" dirty="0">
                <a:latin typeface="Century Schoolbook" pitchFamily="18" charset="0"/>
              </a:rPr>
              <a:t>Pomôcky: </a:t>
            </a:r>
            <a:r>
              <a:rPr lang="sk-SK" sz="2800" i="1" dirty="0">
                <a:latin typeface="Century Schoolbook" pitchFamily="18" charset="0"/>
              </a:rPr>
              <a:t>lepiace štítky s názvami živočíchov lesného spoločenstva </a:t>
            </a:r>
          </a:p>
          <a:p>
            <a:r>
              <a:rPr lang="sk-SK" sz="2800" b="1" i="1" dirty="0">
                <a:latin typeface="Century Schoolbook" pitchFamily="18" charset="0"/>
              </a:rPr>
              <a:t>Postup: </a:t>
            </a:r>
            <a:r>
              <a:rPr lang="sk-SK" sz="2800" i="1" dirty="0">
                <a:latin typeface="Century Schoolbook" pitchFamily="18" charset="0"/>
              </a:rPr>
              <a:t>Na lepiace štítky napíšeme názvy rôznych lesných živočíchov. Štítky prilepíme žiakom na chrbát tak, aby nevideli, čo je na nich napísané. Žiaci vytvoria dvojice a striedavo sa pomocou kladenia otázok snažia zistiť, názov ktorého živočícha majú na svojom štítku. Môžu si dávať iba také otázky, na ktoré môžu odpovedať len slovíčkami áno alebo nie. Kto z dvojice uhádne názov živočícha prvý, stáva sa víťazom</a:t>
            </a:r>
            <a:r>
              <a:rPr lang="sk-SK" sz="2800" b="1" i="1" dirty="0">
                <a:latin typeface="Century Schoolbook" pitchFamily="18" charset="0"/>
              </a:rPr>
              <a:t>. </a:t>
            </a:r>
          </a:p>
          <a:p>
            <a:r>
              <a:rPr lang="sk-SK" sz="2800" u="sng" dirty="0">
                <a:latin typeface="Century Schoolbook" pitchFamily="18" charset="0"/>
              </a:rPr>
              <a:t>Príklady otázok: </a:t>
            </a:r>
            <a:r>
              <a:rPr lang="sk-SK" sz="2800" i="1" dirty="0">
                <a:latin typeface="Century Schoolbook" pitchFamily="18" charset="0"/>
              </a:rPr>
              <a:t>Mám 4 končatiny? Mám telo pokryté srsťou? Som mäsožravec? 	</a:t>
            </a:r>
          </a:p>
        </p:txBody>
      </p:sp>
      <p:sp>
        <p:nvSpPr>
          <p:cNvPr id="4" name="Tlačidlo akcie: Dopredu alebo Ďalej 3">
            <a:hlinkClick r:id="" action="ppaction://hlinkshowjump?jump=nextslide" highlightClick="1"/>
          </p:cNvPr>
          <p:cNvSpPr/>
          <p:nvPr/>
        </p:nvSpPr>
        <p:spPr>
          <a:xfrm>
            <a:off x="8072462" y="6172750"/>
            <a:ext cx="685226" cy="68525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7B19-2CB7-40BB-B643-A7BA1F14BC25}" type="datetime8">
              <a:rPr lang="sk-SK" smtClean="0"/>
              <a:pPr/>
              <a:t>7. 4. 2020 18:10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1071538" y="214290"/>
            <a:ext cx="6786610" cy="500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OPAKOVANIE</a:t>
            </a:r>
            <a:endParaRPr lang="sk-SK" sz="3600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285720" y="1142984"/>
            <a:ext cx="8572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sk-SK" sz="3200" i="1" dirty="0" smtClean="0">
                <a:latin typeface="Century Schoolbook" pitchFamily="18" charset="0"/>
              </a:rPr>
              <a:t>Ako sa nazýva samica jeleňa?</a:t>
            </a:r>
          </a:p>
          <a:p>
            <a:pPr marL="514350" indent="-514350">
              <a:buAutoNum type="arabicPeriod"/>
            </a:pPr>
            <a:r>
              <a:rPr lang="sk-SK" sz="3200" i="1" dirty="0" smtClean="0">
                <a:latin typeface="Century Schoolbook" pitchFamily="18" charset="0"/>
              </a:rPr>
              <a:t>Čo robí medveď hnedý v zime?</a:t>
            </a:r>
          </a:p>
          <a:p>
            <a:pPr marL="514350" indent="-514350">
              <a:buAutoNum type="arabicPeriod"/>
            </a:pPr>
            <a:r>
              <a:rPr lang="sk-SK" sz="3200" i="1" dirty="0" smtClean="0">
                <a:latin typeface="Century Schoolbook" pitchFamily="18" charset="0"/>
              </a:rPr>
              <a:t>Ako sa nazývajú mláďatá lane?</a:t>
            </a:r>
          </a:p>
          <a:p>
            <a:pPr marL="514350" indent="-514350">
              <a:buAutoNum type="arabicPeriod"/>
            </a:pPr>
            <a:r>
              <a:rPr lang="sk-SK" sz="3200" i="1" dirty="0" smtClean="0">
                <a:latin typeface="Century Schoolbook" pitchFamily="18" charset="0"/>
              </a:rPr>
              <a:t>Ako žije jeleň?</a:t>
            </a:r>
          </a:p>
          <a:p>
            <a:pPr marL="514350" indent="-514350">
              <a:buAutoNum type="arabicPeriod"/>
            </a:pPr>
            <a:r>
              <a:rPr lang="sk-SK" sz="3200" i="1" dirty="0" smtClean="0">
                <a:latin typeface="Century Schoolbook" pitchFamily="18" charset="0"/>
              </a:rPr>
              <a:t>Čím sa živí jeleň?</a:t>
            </a:r>
          </a:p>
          <a:p>
            <a:pPr marL="514350" indent="-514350">
              <a:buAutoNum type="arabicPeriod"/>
            </a:pPr>
            <a:r>
              <a:rPr lang="sk-SK" sz="3200" i="1" dirty="0" smtClean="0">
                <a:latin typeface="Century Schoolbook" pitchFamily="18" charset="0"/>
              </a:rPr>
              <a:t>Čím sa živí medveď?</a:t>
            </a:r>
          </a:p>
          <a:p>
            <a:pPr marL="514350" indent="-514350">
              <a:buAutoNum type="arabicPeriod"/>
            </a:pPr>
            <a:r>
              <a:rPr lang="sk-SK" sz="3200" i="1" dirty="0" smtClean="0">
                <a:latin typeface="Century Schoolbook" pitchFamily="18" charset="0"/>
              </a:rPr>
              <a:t>Kde zimuje medveď?</a:t>
            </a:r>
          </a:p>
          <a:p>
            <a:pPr marL="514350" indent="-514350">
              <a:buAutoNum type="arabicPeriod"/>
            </a:pPr>
            <a:r>
              <a:rPr lang="sk-SK" sz="3200" i="1" dirty="0" smtClean="0">
                <a:latin typeface="Century Schoolbook" pitchFamily="18" charset="0"/>
              </a:rPr>
              <a:t>Ktoré zviera  má parohy?</a:t>
            </a:r>
          </a:p>
          <a:p>
            <a:pPr marL="514350" indent="-514350">
              <a:buAutoNum type="arabicPeriod"/>
            </a:pPr>
            <a:r>
              <a:rPr lang="sk-SK" sz="3200" i="1" dirty="0" smtClean="0">
                <a:latin typeface="Century Schoolbook" pitchFamily="18" charset="0"/>
              </a:rPr>
              <a:t>Čo znamená, že je cicavec?</a:t>
            </a:r>
          </a:p>
          <a:p>
            <a:pPr marL="514350" indent="-514350">
              <a:buAutoNum type="arabicPeriod"/>
            </a:pPr>
            <a:r>
              <a:rPr lang="sk-SK" sz="3200" i="1" dirty="0" smtClean="0">
                <a:latin typeface="Century Schoolbook" pitchFamily="18" charset="0"/>
              </a:rPr>
              <a:t>Akú srsť má medveď a jeleň?</a:t>
            </a:r>
            <a:r>
              <a:rPr lang="sk-SK" sz="3200" i="1" dirty="0">
                <a:latin typeface="Century Schoolbook" pitchFamily="18" charset="0"/>
              </a:rPr>
              <a:t>	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A269-7641-4595-92C5-6B4881F7EE23}" type="datetime8">
              <a:rPr lang="sk-SK" smtClean="0"/>
              <a:pPr/>
              <a:t>7. 4. 2020 18:10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00034" y="2000240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2"/>
              </a:rPr>
              <a:t>https://lh3.googleusercontent.com/proxy/ZmBgeasjMYExDbFvsSqoIqzbXadS5qGy4dFqk-WGd2SLqdCuHhmJLLwDbFcULIraUWjQy1CEEw68sIemdXm3-H0tdS3O9diErJnzyzF7dZsfprwgaF7br_XOjRc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3"/>
              </a:rPr>
              <a:t>https://i.ya-webdesign.com/images/png-animal-15.png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500034" y="1000108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/>
              <a:t>Dobišová</a:t>
            </a:r>
            <a:r>
              <a:rPr lang="sk-SK" dirty="0"/>
              <a:t> </a:t>
            </a:r>
            <a:r>
              <a:rPr lang="sk-SK" dirty="0" err="1"/>
              <a:t>Adame</a:t>
            </a:r>
            <a:r>
              <a:rPr lang="sk-SK" dirty="0"/>
              <a:t>, </a:t>
            </a:r>
            <a:r>
              <a:rPr lang="sk-SK" dirty="0" err="1"/>
              <a:t>Kováčiková</a:t>
            </a:r>
            <a:r>
              <a:rPr lang="sk-SK" dirty="0"/>
              <a:t>: Prírodoveda pre štvrtákov – pracovná </a:t>
            </a:r>
            <a:r>
              <a:rPr lang="sk-SK" dirty="0" smtClean="0"/>
              <a:t>učebnica</a:t>
            </a:r>
          </a:p>
          <a:p>
            <a:r>
              <a:rPr lang="sk-SK" i="1" dirty="0"/>
              <a:t>Metodické komentáre Prírodoveda pre štvrtákov od autorov: R. </a:t>
            </a:r>
            <a:r>
              <a:rPr lang="sk-SK" i="1" dirty="0" err="1"/>
              <a:t>Dobišová</a:t>
            </a:r>
            <a:r>
              <a:rPr lang="sk-SK" i="1" dirty="0"/>
              <a:t> </a:t>
            </a:r>
            <a:r>
              <a:rPr lang="sk-SK" i="1" dirty="0" err="1"/>
              <a:t>Adame</a:t>
            </a:r>
            <a:r>
              <a:rPr lang="sk-SK" i="1" dirty="0"/>
              <a:t> – O. </a:t>
            </a:r>
            <a:r>
              <a:rPr lang="sk-SK" i="1" dirty="0" err="1"/>
              <a:t>Kováčiková</a:t>
            </a:r>
            <a:r>
              <a:rPr lang="sk-SK" i="1" dirty="0"/>
              <a:t> </a:t>
            </a:r>
            <a:r>
              <a:rPr lang="sk-SK" dirty="0" smtClean="0"/>
              <a:t> </a:t>
            </a:r>
            <a:r>
              <a:rPr lang="sk-SK" dirty="0"/>
              <a:t>	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3714744" y="214290"/>
            <a:ext cx="1061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Zdroje:</a:t>
            </a:r>
            <a:endParaRPr lang="sk-SK" sz="240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9F1A8-A314-4214-A04D-1E17CD3ACA1A}" type="datetime8">
              <a:rPr lang="sk-SK" smtClean="0"/>
              <a:pPr/>
              <a:t>7. 4. 2020 18:10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6" descr="str42_ul1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295874"/>
            <a:ext cx="5135567" cy="456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ublina v tvare zaobleného obdĺžnika 3"/>
          <p:cNvSpPr/>
          <p:nvPr/>
        </p:nvSpPr>
        <p:spPr>
          <a:xfrm>
            <a:off x="357158" y="1428736"/>
            <a:ext cx="4248150" cy="857256"/>
          </a:xfrm>
          <a:prstGeom prst="wedgeRoundRectCallout">
            <a:avLst>
              <a:gd name="adj1" fmla="val 22824"/>
              <a:gd name="adj2" fmla="val 72480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Hľadí ako sova. </a:t>
            </a:r>
            <a:endParaRPr lang="sk-SK" sz="3600" b="1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5" name="Bublina v tvare zaobleného obdĺžnika 4"/>
          <p:cNvSpPr/>
          <p:nvPr/>
        </p:nvSpPr>
        <p:spPr>
          <a:xfrm>
            <a:off x="4572000" y="2571744"/>
            <a:ext cx="3857652" cy="1143008"/>
          </a:xfrm>
          <a:prstGeom prst="wedgeRoundRectCallout">
            <a:avLst>
              <a:gd name="adj1" fmla="val 22824"/>
              <a:gd name="adj2" fmla="val 72480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Je ťarbavý ako medveď. </a:t>
            </a:r>
            <a:endParaRPr lang="sk-SK" sz="3600" b="1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8215338" y="285728"/>
            <a:ext cx="571472" cy="7857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500034" y="214290"/>
            <a:ext cx="4071966" cy="10715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Je prekvapený, vyjavený.</a:t>
            </a:r>
            <a:endParaRPr lang="sk-SK" sz="3600" b="1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4857752" y="1214422"/>
            <a:ext cx="4071966" cy="107157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Je ťažkopádny, neohrabaný.</a:t>
            </a:r>
            <a:endParaRPr lang="sk-SK" sz="3600" b="1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214282" y="4000504"/>
            <a:ext cx="3000396" cy="1643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5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Podľa čoho vznikli tieto prirovnania?</a:t>
            </a:r>
            <a:endParaRPr lang="sk-SK" sz="3500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0" name="Tlačidlo akcie: Dopredu alebo Ďalej 9">
            <a:hlinkClick r:id="" action="ppaction://hlinkshowjump?jump=nextslide" highlightClick="1"/>
          </p:cNvPr>
          <p:cNvSpPr/>
          <p:nvPr/>
        </p:nvSpPr>
        <p:spPr>
          <a:xfrm>
            <a:off x="8072462" y="6172750"/>
            <a:ext cx="685226" cy="68525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67DB8-3977-4C43-9057-8623C6F04E38}" type="datetime8">
              <a:rPr lang="sk-SK" smtClean="0"/>
              <a:pPr/>
              <a:t>7. 4. 2020 18:10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3214678" y="2714620"/>
            <a:ext cx="2786082" cy="12144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LESNÉ ŽIVOČÍCHY</a:t>
            </a:r>
            <a:endParaRPr lang="sk-SK" sz="3200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grpSp>
        <p:nvGrpSpPr>
          <p:cNvPr id="7" name="Skupina 6"/>
          <p:cNvGrpSpPr/>
          <p:nvPr/>
        </p:nvGrpSpPr>
        <p:grpSpPr>
          <a:xfrm>
            <a:off x="285720" y="857232"/>
            <a:ext cx="3071836" cy="1857388"/>
            <a:chOff x="785786" y="642918"/>
            <a:chExt cx="3071836" cy="1857388"/>
          </a:xfrm>
        </p:grpSpPr>
        <p:sp>
          <p:nvSpPr>
            <p:cNvPr id="3" name="Zaoblený obdĺžnik 2"/>
            <p:cNvSpPr/>
            <p:nvPr/>
          </p:nvSpPr>
          <p:spPr>
            <a:xfrm>
              <a:off x="785786" y="642918"/>
              <a:ext cx="2000264" cy="100013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k-SK" sz="3200" dirty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endParaRPr>
            </a:p>
          </p:txBody>
        </p:sp>
        <p:cxnSp>
          <p:nvCxnSpPr>
            <p:cNvPr id="4" name="Rovná spojovacia šípka 3"/>
            <p:cNvCxnSpPr>
              <a:endCxn id="3" idx="2"/>
            </p:cNvCxnSpPr>
            <p:nvPr/>
          </p:nvCxnSpPr>
          <p:spPr>
            <a:xfrm rot="10800000">
              <a:off x="1785918" y="1643050"/>
              <a:ext cx="2071704" cy="8572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Skupina 8"/>
          <p:cNvGrpSpPr/>
          <p:nvPr/>
        </p:nvGrpSpPr>
        <p:grpSpPr>
          <a:xfrm>
            <a:off x="4500563" y="428604"/>
            <a:ext cx="2143139" cy="2286017"/>
            <a:chOff x="785786" y="642918"/>
            <a:chExt cx="2143140" cy="2367660"/>
          </a:xfrm>
        </p:grpSpPr>
        <p:sp>
          <p:nvSpPr>
            <p:cNvPr id="10" name="Zaoblený obdĺžnik 9"/>
            <p:cNvSpPr/>
            <p:nvPr/>
          </p:nvSpPr>
          <p:spPr>
            <a:xfrm>
              <a:off x="785786" y="642918"/>
              <a:ext cx="2143140" cy="100013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k-SK" sz="3200" dirty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endParaRPr>
            </a:p>
          </p:txBody>
        </p:sp>
        <p:cxnSp>
          <p:nvCxnSpPr>
            <p:cNvPr id="11" name="Rovná spojovacia šípka 10"/>
            <p:cNvCxnSpPr>
              <a:endCxn id="10" idx="2"/>
            </p:cNvCxnSpPr>
            <p:nvPr/>
          </p:nvCxnSpPr>
          <p:spPr>
            <a:xfrm rot="5400000" flipH="1" flipV="1">
              <a:off x="1030716" y="2183938"/>
              <a:ext cx="1367528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/>
          <p:cNvGrpSpPr/>
          <p:nvPr/>
        </p:nvGrpSpPr>
        <p:grpSpPr>
          <a:xfrm>
            <a:off x="6000760" y="1785926"/>
            <a:ext cx="2857520" cy="1535917"/>
            <a:chOff x="214315" y="642918"/>
            <a:chExt cx="2857520" cy="1535917"/>
          </a:xfrm>
        </p:grpSpPr>
        <p:sp>
          <p:nvSpPr>
            <p:cNvPr id="14" name="Zaoblený obdĺžnik 13"/>
            <p:cNvSpPr/>
            <p:nvPr/>
          </p:nvSpPr>
          <p:spPr>
            <a:xfrm>
              <a:off x="1428761" y="642918"/>
              <a:ext cx="1643074" cy="100013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k-SK" sz="3200" dirty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endParaRPr>
            </a:p>
          </p:txBody>
        </p:sp>
        <p:cxnSp>
          <p:nvCxnSpPr>
            <p:cNvPr id="15" name="Rovná spojovacia šípka 14"/>
            <p:cNvCxnSpPr>
              <a:stCxn id="2" idx="3"/>
              <a:endCxn id="14" idx="2"/>
            </p:cNvCxnSpPr>
            <p:nvPr/>
          </p:nvCxnSpPr>
          <p:spPr>
            <a:xfrm flipV="1">
              <a:off x="214315" y="1643050"/>
              <a:ext cx="2035983" cy="5357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Skupina 18"/>
          <p:cNvGrpSpPr/>
          <p:nvPr/>
        </p:nvGrpSpPr>
        <p:grpSpPr>
          <a:xfrm>
            <a:off x="714348" y="3929066"/>
            <a:ext cx="2714644" cy="1928826"/>
            <a:chOff x="928662" y="214290"/>
            <a:chExt cx="2714644" cy="1928826"/>
          </a:xfrm>
        </p:grpSpPr>
        <p:sp>
          <p:nvSpPr>
            <p:cNvPr id="20" name="Zaoblený obdĺžnik 19"/>
            <p:cNvSpPr/>
            <p:nvPr/>
          </p:nvSpPr>
          <p:spPr>
            <a:xfrm>
              <a:off x="928662" y="1142984"/>
              <a:ext cx="1643074" cy="100013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k-SK" sz="3200" dirty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endParaRPr>
            </a:p>
          </p:txBody>
        </p:sp>
        <p:cxnSp>
          <p:nvCxnSpPr>
            <p:cNvPr id="21" name="Rovná spojovacia šípka 20"/>
            <p:cNvCxnSpPr>
              <a:endCxn id="20" idx="3"/>
            </p:cNvCxnSpPr>
            <p:nvPr/>
          </p:nvCxnSpPr>
          <p:spPr>
            <a:xfrm rot="5400000">
              <a:off x="2393141" y="392885"/>
              <a:ext cx="1428760" cy="10715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23"/>
          <p:cNvGrpSpPr/>
          <p:nvPr/>
        </p:nvGrpSpPr>
        <p:grpSpPr>
          <a:xfrm>
            <a:off x="3857620" y="3929066"/>
            <a:ext cx="1643074" cy="2571768"/>
            <a:chOff x="1142976" y="71414"/>
            <a:chExt cx="1643074" cy="2571768"/>
          </a:xfrm>
        </p:grpSpPr>
        <p:sp>
          <p:nvSpPr>
            <p:cNvPr id="25" name="Zaoblený obdĺžnik 24"/>
            <p:cNvSpPr/>
            <p:nvPr/>
          </p:nvSpPr>
          <p:spPr>
            <a:xfrm>
              <a:off x="1142976" y="1643050"/>
              <a:ext cx="1643074" cy="100013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k-SK" sz="3200" dirty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endParaRPr>
            </a:p>
          </p:txBody>
        </p:sp>
        <p:cxnSp>
          <p:nvCxnSpPr>
            <p:cNvPr id="26" name="Rovná spojovacia šípka 25"/>
            <p:cNvCxnSpPr>
              <a:stCxn id="2" idx="2"/>
              <a:endCxn id="25" idx="0"/>
            </p:cNvCxnSpPr>
            <p:nvPr/>
          </p:nvCxnSpPr>
          <p:spPr>
            <a:xfrm rot="16200000" flipH="1">
              <a:off x="1142976" y="821513"/>
              <a:ext cx="1571636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Skupina 29"/>
          <p:cNvGrpSpPr/>
          <p:nvPr/>
        </p:nvGrpSpPr>
        <p:grpSpPr>
          <a:xfrm>
            <a:off x="6000760" y="3857628"/>
            <a:ext cx="2571768" cy="1714512"/>
            <a:chOff x="-142908" y="-71462"/>
            <a:chExt cx="2571768" cy="1714512"/>
          </a:xfrm>
        </p:grpSpPr>
        <p:sp>
          <p:nvSpPr>
            <p:cNvPr id="31" name="Zaoblený obdĺžnik 30"/>
            <p:cNvSpPr/>
            <p:nvPr/>
          </p:nvSpPr>
          <p:spPr>
            <a:xfrm>
              <a:off x="785786" y="642918"/>
              <a:ext cx="1643074" cy="100013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k-SK" sz="3200" dirty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endParaRPr>
            </a:p>
          </p:txBody>
        </p:sp>
        <p:cxnSp>
          <p:nvCxnSpPr>
            <p:cNvPr id="32" name="Rovná spojovacia šípka 31"/>
            <p:cNvCxnSpPr/>
            <p:nvPr/>
          </p:nvCxnSpPr>
          <p:spPr>
            <a:xfrm>
              <a:off x="-142908" y="-71462"/>
              <a:ext cx="1000132" cy="71438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Zaoblený obdĺžnik 36"/>
          <p:cNvSpPr/>
          <p:nvPr/>
        </p:nvSpPr>
        <p:spPr>
          <a:xfrm>
            <a:off x="8143900" y="214290"/>
            <a:ext cx="571472" cy="7857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8" name="Zaoblený obdĺžnik 37"/>
          <p:cNvSpPr/>
          <p:nvPr/>
        </p:nvSpPr>
        <p:spPr>
          <a:xfrm>
            <a:off x="285720" y="857232"/>
            <a:ext cx="2214578" cy="1000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MEDVEĎ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9" name="Zaoblený obdĺžnik 38"/>
          <p:cNvSpPr/>
          <p:nvPr/>
        </p:nvSpPr>
        <p:spPr>
          <a:xfrm>
            <a:off x="4500562" y="428604"/>
            <a:ext cx="2143140" cy="1000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JELEŇ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0" name="Zaoblený obdĺžnik 39"/>
          <p:cNvSpPr/>
          <p:nvPr/>
        </p:nvSpPr>
        <p:spPr>
          <a:xfrm>
            <a:off x="7072330" y="1785926"/>
            <a:ext cx="1857388" cy="1000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DIVIAK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1" name="Zaoblený obdĺžnik 40"/>
          <p:cNvSpPr/>
          <p:nvPr/>
        </p:nvSpPr>
        <p:spPr>
          <a:xfrm>
            <a:off x="6143636" y="4572008"/>
            <a:ext cx="2571768" cy="1000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VEVERICA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3" name="Zaoblený obdĺžnik 42"/>
          <p:cNvSpPr/>
          <p:nvPr/>
        </p:nvSpPr>
        <p:spPr>
          <a:xfrm>
            <a:off x="642910" y="4857760"/>
            <a:ext cx="1714512" cy="1000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SOVA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4" name="Zaoblený obdĺžnik 43"/>
          <p:cNvSpPr/>
          <p:nvPr/>
        </p:nvSpPr>
        <p:spPr>
          <a:xfrm>
            <a:off x="3857620" y="5500702"/>
            <a:ext cx="1714512" cy="1000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LÍŠKA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grpSp>
        <p:nvGrpSpPr>
          <p:cNvPr id="45" name="Skupina 44"/>
          <p:cNvGrpSpPr/>
          <p:nvPr/>
        </p:nvGrpSpPr>
        <p:grpSpPr>
          <a:xfrm>
            <a:off x="500034" y="3071810"/>
            <a:ext cx="2714644" cy="1000132"/>
            <a:chOff x="1500166" y="642918"/>
            <a:chExt cx="2714644" cy="1000132"/>
          </a:xfrm>
        </p:grpSpPr>
        <p:sp>
          <p:nvSpPr>
            <p:cNvPr id="46" name="Zaoblený obdĺžnik 45"/>
            <p:cNvSpPr/>
            <p:nvPr/>
          </p:nvSpPr>
          <p:spPr>
            <a:xfrm>
              <a:off x="1500166" y="642918"/>
              <a:ext cx="1643074" cy="100013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k-SK" sz="3200" dirty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endParaRPr>
            </a:p>
          </p:txBody>
        </p:sp>
        <p:cxnSp>
          <p:nvCxnSpPr>
            <p:cNvPr id="47" name="Rovná spojovacia šípka 46"/>
            <p:cNvCxnSpPr>
              <a:stCxn id="2" idx="1"/>
            </p:cNvCxnSpPr>
            <p:nvPr/>
          </p:nvCxnSpPr>
          <p:spPr>
            <a:xfrm rot="10800000" flipV="1">
              <a:off x="3071802" y="892950"/>
              <a:ext cx="1143008" cy="1785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Zaoblený obdĺžnik 47"/>
          <p:cNvSpPr/>
          <p:nvPr/>
        </p:nvSpPr>
        <p:spPr>
          <a:xfrm>
            <a:off x="357158" y="3071810"/>
            <a:ext cx="1785950" cy="10001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200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ĎATEĽ</a:t>
            </a:r>
            <a:endParaRPr lang="sk-SK" sz="3200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2" name="Tlačidlo akcie: Dopredu alebo Ďalej 51">
            <a:hlinkClick r:id="" action="ppaction://hlinkshowjump?jump=nextslide" highlightClick="1"/>
          </p:cNvPr>
          <p:cNvSpPr/>
          <p:nvPr/>
        </p:nvSpPr>
        <p:spPr>
          <a:xfrm>
            <a:off x="8072462" y="6172750"/>
            <a:ext cx="685226" cy="68525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Zástupný symbol dátumu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7F9A1-4B43-4226-8D02-6860F09498A7}" type="datetime8">
              <a:rPr lang="sk-SK" smtClean="0"/>
              <a:pPr/>
              <a:t>7. 4. 2020 18:10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8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285720" y="500042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3600" dirty="0" smtClean="0">
                <a:latin typeface="Century Schoolbook" pitchFamily="18" charset="0"/>
              </a:rPr>
              <a:t> Prečítajte si  </a:t>
            </a:r>
            <a:r>
              <a:rPr lang="sk-SK" sz="3600" dirty="0">
                <a:latin typeface="Century Schoolbook" pitchFamily="18" charset="0"/>
              </a:rPr>
              <a:t>informácie o medveďovi a jeleňovi. </a:t>
            </a:r>
            <a:endParaRPr lang="sk-SK" sz="3600" dirty="0" smtClean="0">
              <a:latin typeface="Century Schoolboo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3600" dirty="0" smtClean="0">
                <a:latin typeface="Century Schoolbook" pitchFamily="18" charset="0"/>
              </a:rPr>
              <a:t> Opíšte </a:t>
            </a:r>
            <a:r>
              <a:rPr lang="sk-SK" sz="3600" dirty="0">
                <a:latin typeface="Century Schoolbook" pitchFamily="18" charset="0"/>
              </a:rPr>
              <a:t>spôsob života týchto živočíchov. </a:t>
            </a:r>
            <a:endParaRPr lang="sk-SK" sz="3600" dirty="0" smtClean="0">
              <a:latin typeface="Century Schoolboo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3600" dirty="0">
                <a:latin typeface="Century Schoolbook" pitchFamily="18" charset="0"/>
              </a:rPr>
              <a:t> </a:t>
            </a:r>
            <a:r>
              <a:rPr lang="sk-SK" sz="3600" dirty="0" smtClean="0">
                <a:latin typeface="Century Schoolbook" pitchFamily="18" charset="0"/>
              </a:rPr>
              <a:t>Porozprávajte, </a:t>
            </a:r>
            <a:r>
              <a:rPr lang="sk-SK" sz="3600" dirty="0">
                <a:latin typeface="Century Schoolbook" pitchFamily="18" charset="0"/>
              </a:rPr>
              <a:t>ako sa prispôsobili prostrediu, v ktorom žijú. </a:t>
            </a:r>
            <a:endParaRPr lang="sk-SK" sz="3600" dirty="0" smtClean="0">
              <a:latin typeface="Century Schoolbook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k-SK" sz="3600" dirty="0" smtClean="0">
                <a:latin typeface="Century Schoolbook" pitchFamily="18" charset="0"/>
              </a:rPr>
              <a:t> Podčiarknite </a:t>
            </a:r>
            <a:r>
              <a:rPr lang="sk-SK" sz="3600" dirty="0">
                <a:latin typeface="Century Schoolbook" pitchFamily="18" charset="0"/>
              </a:rPr>
              <a:t>v textoch červenou pastelkou informácie, ktoré opisujú, ako závisí život týchto živočíchov od prostredia, v ktorom žijú. 	</a:t>
            </a:r>
          </a:p>
        </p:txBody>
      </p:sp>
      <p:sp>
        <p:nvSpPr>
          <p:cNvPr id="4" name="Tlačidlo akcie: Dopredu alebo Ďalej 3">
            <a:hlinkClick r:id="" action="ppaction://hlinkshowjump?jump=nextslide" highlightClick="1"/>
          </p:cNvPr>
          <p:cNvSpPr/>
          <p:nvPr/>
        </p:nvSpPr>
        <p:spPr>
          <a:xfrm>
            <a:off x="8072462" y="6172750"/>
            <a:ext cx="685226" cy="68525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2B5A0-F95D-4533-8DD3-42C1B50C2BD5}" type="datetime8">
              <a:rPr lang="sk-SK" smtClean="0"/>
              <a:pPr/>
              <a:t>7. 4. 2020 18:10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2" descr="73.jpg"/>
          <p:cNvPicPr>
            <a:picLocks noChangeAspect="1"/>
          </p:cNvPicPr>
          <p:nvPr/>
        </p:nvPicPr>
        <p:blipFill>
          <a:blip r:embed="rId2" cstate="print"/>
          <a:srcRect l="6973" t="30647" r="5530" b="34630"/>
          <a:stretch>
            <a:fillRect/>
          </a:stretch>
        </p:blipFill>
        <p:spPr bwMode="auto">
          <a:xfrm>
            <a:off x="122635" y="214290"/>
            <a:ext cx="9021365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aoblený obdĺžnik 1"/>
          <p:cNvSpPr/>
          <p:nvPr/>
        </p:nvSpPr>
        <p:spPr>
          <a:xfrm>
            <a:off x="4357686" y="142852"/>
            <a:ext cx="571472" cy="7857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cxnSp>
        <p:nvCxnSpPr>
          <p:cNvPr id="5" name="Rovná spojnica 4"/>
          <p:cNvCxnSpPr/>
          <p:nvPr/>
        </p:nvCxnSpPr>
        <p:spPr>
          <a:xfrm flipV="1">
            <a:off x="785786" y="4073530"/>
            <a:ext cx="3929090" cy="69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 flipV="1">
            <a:off x="857224" y="4357694"/>
            <a:ext cx="3429024" cy="69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857224" y="4714884"/>
            <a:ext cx="3571900" cy="69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 flipV="1">
            <a:off x="785786" y="5000636"/>
            <a:ext cx="3571900" cy="69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 flipV="1">
            <a:off x="857224" y="5286388"/>
            <a:ext cx="3929090" cy="69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785786" y="5713428"/>
            <a:ext cx="100013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 flipV="1">
            <a:off x="785786" y="6286520"/>
            <a:ext cx="7215238" cy="69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 l="37884" t="23437" r="47291" b="50195"/>
          <a:stretch>
            <a:fillRect/>
          </a:stretch>
        </p:blipFill>
        <p:spPr bwMode="auto">
          <a:xfrm>
            <a:off x="2786050" y="0"/>
            <a:ext cx="121444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lačidlo akcie: Dopredu alebo Ďalej 19">
            <a:hlinkClick r:id="" action="ppaction://hlinkshowjump?jump=nextslide" highlightClick="1"/>
          </p:cNvPr>
          <p:cNvSpPr/>
          <p:nvPr/>
        </p:nvSpPr>
        <p:spPr>
          <a:xfrm>
            <a:off x="8072462" y="6172750"/>
            <a:ext cx="685226" cy="68525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Zástupný symbol dátumu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582D8-45D1-4F4B-99D3-9D585C691BD8}" type="datetime8">
              <a:rPr lang="sk-SK" smtClean="0"/>
              <a:pPr/>
              <a:t>7. 4. 2020 18:10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1" descr="73.jpg"/>
          <p:cNvPicPr>
            <a:picLocks noChangeAspect="1"/>
          </p:cNvPicPr>
          <p:nvPr/>
        </p:nvPicPr>
        <p:blipFill>
          <a:blip r:embed="rId2" cstate="print"/>
          <a:srcRect l="7367" t="65092" r="8054" b="7149"/>
          <a:stretch>
            <a:fillRect/>
          </a:stretch>
        </p:blipFill>
        <p:spPr bwMode="auto">
          <a:xfrm>
            <a:off x="-1" y="714356"/>
            <a:ext cx="906793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aoblený obdĺžnik 4"/>
          <p:cNvSpPr/>
          <p:nvPr/>
        </p:nvSpPr>
        <p:spPr>
          <a:xfrm>
            <a:off x="4357686" y="142852"/>
            <a:ext cx="571472" cy="7857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chemeClr val="accent3">
                  <a:lumMod val="75000"/>
                </a:schemeClr>
              </a:solidFill>
              <a:latin typeface="Century Schoolbook" pitchFamily="18" charset="0"/>
            </a:endParaRPr>
          </a:p>
        </p:txBody>
      </p:sp>
      <p:cxnSp>
        <p:nvCxnSpPr>
          <p:cNvPr id="6" name="Rovná spojnica 5"/>
          <p:cNvCxnSpPr/>
          <p:nvPr/>
        </p:nvCxnSpPr>
        <p:spPr>
          <a:xfrm>
            <a:off x="642910" y="5284800"/>
            <a:ext cx="414340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714348" y="5643578"/>
            <a:ext cx="7429552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642910" y="6000768"/>
            <a:ext cx="35719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lačidlo akcie: Dopredu alebo Ďalej 11">
            <a:hlinkClick r:id="" action="ppaction://hlinkshowjump?jump=nextslide" highlightClick="1"/>
          </p:cNvPr>
          <p:cNvSpPr/>
          <p:nvPr/>
        </p:nvSpPr>
        <p:spPr>
          <a:xfrm>
            <a:off x="8072462" y="6172750"/>
            <a:ext cx="685226" cy="68525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3D91-5195-41B7-8264-92BC09C04805}" type="datetime8">
              <a:rPr lang="sk-SK" smtClean="0"/>
              <a:pPr/>
              <a:t>7. 4. 2020 18:10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1071538" y="428604"/>
            <a:ext cx="6786610" cy="10001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5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RELAXAČNÁ CHVÍĽKA</a:t>
            </a:r>
            <a:endParaRPr lang="sk-SK" sz="3500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142976" y="1571612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dirty="0" smtClean="0">
                <a:latin typeface="Century Schoolbook" pitchFamily="18" charset="0"/>
              </a:rPr>
              <a:t>Pieseň</a:t>
            </a:r>
            <a:r>
              <a:rPr lang="sk-SK" sz="3600" dirty="0">
                <a:latin typeface="Century Schoolbook" pitchFamily="18" charset="0"/>
              </a:rPr>
              <a:t>: </a:t>
            </a:r>
            <a:r>
              <a:rPr lang="sk-SK" sz="3600" dirty="0" err="1">
                <a:latin typeface="Century Schoolbook" pitchFamily="18" charset="0"/>
              </a:rPr>
              <a:t>Medveďku</a:t>
            </a:r>
            <a:r>
              <a:rPr lang="sk-SK" sz="3600" dirty="0">
                <a:latin typeface="Century Schoolbook" pitchFamily="18" charset="0"/>
              </a:rPr>
              <a:t>, daj </a:t>
            </a:r>
            <a:r>
              <a:rPr lang="sk-SK" sz="3600" dirty="0" smtClean="0">
                <a:latin typeface="Century Schoolbook" pitchFamily="18" charset="0"/>
              </a:rPr>
              <a:t>labku -  </a:t>
            </a:r>
            <a:r>
              <a:rPr lang="sk-SK" sz="3600" dirty="0" err="1">
                <a:latin typeface="Century Schoolbook" pitchFamily="18" charset="0"/>
              </a:rPr>
              <a:t>Spievankovo</a:t>
            </a:r>
            <a:r>
              <a:rPr lang="sk-SK" sz="3600" dirty="0">
                <a:latin typeface="Century Schoolbook" pitchFamily="18" charset="0"/>
              </a:rPr>
              <a:t>	</a:t>
            </a:r>
          </a:p>
        </p:txBody>
      </p:sp>
      <p:sp>
        <p:nvSpPr>
          <p:cNvPr id="4" name="Obdĺžnik 3"/>
          <p:cNvSpPr/>
          <p:nvPr/>
        </p:nvSpPr>
        <p:spPr>
          <a:xfrm>
            <a:off x="3000364" y="6143644"/>
            <a:ext cx="5143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4"/>
              </a:rPr>
              <a:t>https://www.youtube.com/watch?v=EiH71tDoqCg</a:t>
            </a:r>
            <a:endParaRPr lang="sk-SK" dirty="0"/>
          </a:p>
        </p:txBody>
      </p:sp>
      <p:pic>
        <p:nvPicPr>
          <p:cNvPr id="5" name="Medveďku daj labku - SPIEVANKOVO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928926" y="4286256"/>
            <a:ext cx="2793977" cy="1571612"/>
          </a:xfrm>
          <a:prstGeom prst="rect">
            <a:avLst/>
          </a:prstGeom>
        </p:spPr>
      </p:pic>
      <p:sp>
        <p:nvSpPr>
          <p:cNvPr id="6" name="Tlačidlo akcie: Dopredu alebo Ďalej 5">
            <a:hlinkClick r:id="" action="ppaction://hlinkshowjump?jump=nextslide" highlightClick="1"/>
          </p:cNvPr>
          <p:cNvSpPr/>
          <p:nvPr/>
        </p:nvSpPr>
        <p:spPr>
          <a:xfrm>
            <a:off x="8072462" y="6172750"/>
            <a:ext cx="685226" cy="68525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78FF5-FF72-4E3C-9A4C-6EE4676EB6B8}" type="datetime8">
              <a:rPr lang="sk-SK" smtClean="0"/>
              <a:pPr/>
              <a:t>7. 4. 2020 18:10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34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4446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1071538" y="428604"/>
            <a:ext cx="6786610" cy="10001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5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VIDEO</a:t>
            </a:r>
            <a:endParaRPr lang="sk-SK" sz="3500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142976" y="1571612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latin typeface="Century Schoolbook" pitchFamily="18" charset="0"/>
              </a:rPr>
              <a:t>MEDVEĎ HNEDÝ</a:t>
            </a:r>
            <a:endParaRPr lang="sk-SK" sz="2800" dirty="0">
              <a:latin typeface="Century Schoolbook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000232" y="6215082"/>
            <a:ext cx="52149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4"/>
              </a:rPr>
              <a:t>https://www.youtube.com/watch?v=kgnunGJAsvE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" name="Medveď hned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00364" y="2714620"/>
            <a:ext cx="2757494" cy="2068121"/>
          </a:xfrm>
          <a:prstGeom prst="rect">
            <a:avLst/>
          </a:prstGeom>
        </p:spPr>
      </p:pic>
      <p:sp>
        <p:nvSpPr>
          <p:cNvPr id="6" name="Tlačidlo akcie: Dopredu alebo Ďalej 5">
            <a:hlinkClick r:id="" action="ppaction://hlinkshowjump?jump=nextslide" highlightClick="1"/>
          </p:cNvPr>
          <p:cNvSpPr/>
          <p:nvPr/>
        </p:nvSpPr>
        <p:spPr>
          <a:xfrm>
            <a:off x="8072462" y="6172750"/>
            <a:ext cx="685226" cy="68525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8365-F9E6-4E86-A175-DF23F523E673}" type="datetime8">
              <a:rPr lang="sk-SK" smtClean="0"/>
              <a:pPr/>
              <a:t>7. 4. 2020 18:10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287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9787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ĺžnik 1"/>
          <p:cNvSpPr/>
          <p:nvPr/>
        </p:nvSpPr>
        <p:spPr>
          <a:xfrm>
            <a:off x="1071538" y="428604"/>
            <a:ext cx="6786610" cy="10001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35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VIDEO</a:t>
            </a:r>
            <a:endParaRPr lang="sk-SK" sz="3500" dirty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142976" y="1571612"/>
            <a:ext cx="6643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>
                <a:latin typeface="Century Schoolbook" pitchFamily="18" charset="0"/>
              </a:rPr>
              <a:t>JELEŇ LESNÝ</a:t>
            </a:r>
            <a:endParaRPr lang="sk-SK" sz="2800" dirty="0">
              <a:latin typeface="Century Schoolbook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071670" y="6215082"/>
            <a:ext cx="5357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4"/>
              </a:rPr>
              <a:t>https://www.youtube.com/watch?v=kgnunGJAsvE</a:t>
            </a:r>
            <a:endParaRPr lang="sk-SK" dirty="0"/>
          </a:p>
        </p:txBody>
      </p:sp>
      <p:pic>
        <p:nvPicPr>
          <p:cNvPr id="5" name="Jeleň lesný stredoeurópsk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00364" y="2500306"/>
            <a:ext cx="2605094" cy="2131441"/>
          </a:xfrm>
          <a:prstGeom prst="rect">
            <a:avLst/>
          </a:prstGeom>
        </p:spPr>
      </p:pic>
      <p:sp>
        <p:nvSpPr>
          <p:cNvPr id="6" name="Tlačidlo akcie: Dopredu alebo Ďalej 5">
            <a:hlinkClick r:id="" action="ppaction://hlinkshowjump?jump=nextslide" highlightClick="1"/>
          </p:cNvPr>
          <p:cNvSpPr/>
          <p:nvPr/>
        </p:nvSpPr>
        <p:spPr>
          <a:xfrm>
            <a:off x="8072462" y="6172750"/>
            <a:ext cx="685226" cy="68525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7A010-A547-42EF-8654-E204F3DCE08B}" type="datetime8">
              <a:rPr lang="sk-SK" smtClean="0"/>
              <a:pPr/>
              <a:t>7. 4. 2020 18:10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586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967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453</Words>
  <Application>Microsoft Office PowerPoint</Application>
  <PresentationFormat>Prezentácia na obrazovke (4:3)</PresentationFormat>
  <Paragraphs>120</Paragraphs>
  <Slides>15</Slides>
  <Notes>7</Notes>
  <HiddenSlides>0</HiddenSlides>
  <MMClips>3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ŽIVOČÍCHY   LESNÉHO  SPOLOČENSTVA</dc:title>
  <dc:creator>Mgr. Danka Spišáková</dc:creator>
  <cp:lastModifiedBy>jakomo</cp:lastModifiedBy>
  <cp:revision>123</cp:revision>
  <dcterms:created xsi:type="dcterms:W3CDTF">2020-03-09T17:31:11Z</dcterms:created>
  <dcterms:modified xsi:type="dcterms:W3CDTF">2020-04-07T16:11:09Z</dcterms:modified>
</cp:coreProperties>
</file>