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258" r:id="rId4"/>
    <p:sldId id="259" r:id="rId5"/>
    <p:sldId id="262" r:id="rId6"/>
    <p:sldId id="321" r:id="rId7"/>
    <p:sldId id="263" r:id="rId8"/>
    <p:sldId id="264" r:id="rId9"/>
    <p:sldId id="265" r:id="rId10"/>
    <p:sldId id="266" r:id="rId11"/>
    <p:sldId id="315" r:id="rId12"/>
    <p:sldId id="316" r:id="rId13"/>
    <p:sldId id="317" r:id="rId14"/>
    <p:sldId id="31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27" r:id="rId64"/>
    <p:sldId id="320" r:id="rId65"/>
    <p:sldId id="331" r:id="rId66"/>
    <p:sldId id="323" r:id="rId67"/>
    <p:sldId id="319" r:id="rId68"/>
    <p:sldId id="324" r:id="rId69"/>
    <p:sldId id="330" r:id="rId70"/>
    <p:sldId id="325" r:id="rId71"/>
    <p:sldId id="329" r:id="rId72"/>
    <p:sldId id="326" r:id="rId73"/>
    <p:sldId id="328" r:id="rId7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>
      <p:cViewPr varScale="1">
        <p:scale>
          <a:sx n="41" d="100"/>
          <a:sy n="41" d="100"/>
        </p:scale>
        <p:origin x="111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789C6-F759-40A1-9974-7C2CD91F15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62A7-674B-47FE-BA1A-77529A3274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505DD-CCD5-441F-BD82-5ADD9C3017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82FE-0A49-4400-96DC-C033324600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F8258-63F8-45EE-886B-D5DAC4FE46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9B1A-C144-4ABE-B608-9CC160AD2A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8769-69D8-4448-B941-EF356EBD5F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1CE65-AD3A-4214-8BDF-59191B8BC6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337C0-C2A1-4EAA-9E05-61FF9630F0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66C88-5436-4D38-BFCB-E44AAC833C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289E6-7B34-4A54-9163-A65F44F316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2CDEF-77EC-49E1-BB76-2F810668169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7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7" Type="http://schemas.openxmlformats.org/officeDocument/2006/relationships/slide" Target="slide3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slide" Target="slide50.xml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resources.co.uk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audio" Target="../media/audio4.wav"/><Relationship Id="rId4" Type="http://schemas.openxmlformats.org/officeDocument/2006/relationships/slide" Target="slide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763000" cy="2667000"/>
          </a:xfrm>
          <a:noFill/>
        </p:spPr>
        <p:txBody>
          <a:bodyPr/>
          <a:lstStyle/>
          <a:p>
            <a:r>
              <a:rPr lang="sk-SK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Kto bude</a:t>
            </a: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 </a:t>
            </a:r>
            <a:r>
              <a:rPr lang="cs-CZ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milionárom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?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4292600"/>
            <a:ext cx="5105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>
                <a:solidFill>
                  <a:schemeClr val="bg1"/>
                </a:solidFill>
                <a:latin typeface="Ravie" pitchFamily="82" charset="0"/>
              </a:rPr>
              <a:t>Ja, ty, on, alebo ona?</a:t>
            </a:r>
            <a:endParaRPr lang="en-GB" sz="540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zoom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200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3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Najväčšia púšť Ázie je: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Rub´al-Khali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Gobi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Kyzylkum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Karakum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453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>
                <a:solidFill>
                  <a:schemeClr val="bg1"/>
                </a:solidFill>
                <a:latin typeface="Arial" charset="0"/>
              </a:rPr>
              <a:t>Najväčšia púšť Ázie je: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None/>
            </a:pPr>
            <a:r>
              <a:rPr lang="en-US" sz="4800" b="1" baseline="10000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sk-SK" sz="4800" b="1" baseline="10000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sk-SK" sz="4800" dirty="0" err="1">
                <a:solidFill>
                  <a:schemeClr val="bg1"/>
                </a:solidFill>
                <a:latin typeface="Arial" charset="0"/>
              </a:rPr>
              <a:t>Rub´al-Khali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chemeClr val="bg1"/>
                </a:solidFill>
                <a:latin typeface="Arial" charset="0"/>
              </a:rPr>
              <a:t>B </a:t>
            </a:r>
            <a:r>
              <a:rPr lang="sk-SK" sz="4800" b="1" baseline="10000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sk-SK" sz="6000" b="1" baseline="10000" dirty="0" smtClean="0">
                <a:solidFill>
                  <a:schemeClr val="bg1"/>
                </a:solidFill>
                <a:latin typeface="Arial" charset="0"/>
              </a:rPr>
              <a:t>Gobi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5400" b="1" baseline="10000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sz="54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5400" b="1" baseline="10000" dirty="0" err="1" smtClean="0">
                <a:solidFill>
                  <a:schemeClr val="bg1"/>
                </a:solidFill>
                <a:latin typeface="Arial" charset="0"/>
              </a:rPr>
              <a:t>Kyzylkum</a:t>
            </a:r>
            <a:endParaRPr lang="en-US" sz="60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5400" b="1" baseline="10000" dirty="0" smtClean="0">
                <a:solidFill>
                  <a:schemeClr val="bg1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D</a:t>
            </a:r>
            <a:r>
              <a:rPr lang="en-US" sz="5400" b="1" baseline="10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b="1" baseline="10000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sk-SK" sz="5400" b="1" baseline="10000" dirty="0" err="1" smtClean="0">
                <a:solidFill>
                  <a:schemeClr val="bg1"/>
                </a:solidFill>
                <a:latin typeface="Arial" charset="0"/>
              </a:rPr>
              <a:t>Karakum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4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Do Ázie nepatrí polostrov: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Arabský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Malajský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Kamčatka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Labradorský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Do Ázie nepatrí polostrov: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Arabský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Malajský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Kamčatka</a:t>
            </a:r>
            <a:endParaRPr lang="sk-SK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Labradorský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500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5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00042"/>
            <a:ext cx="8763000" cy="2667000"/>
          </a:xfrm>
          <a:noFill/>
        </p:spPr>
        <p:txBody>
          <a:bodyPr/>
          <a:lstStyle/>
          <a:p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k-SK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>Klikaj iba na písmenka A,B,C,D.</a:t>
            </a:r>
            <a: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Old English Text MT" pitchFamily="66" charset="0"/>
              </a:rPr>
            </a:b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48" y="4292600"/>
            <a:ext cx="7572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5400" dirty="0" smtClean="0">
                <a:solidFill>
                  <a:schemeClr val="bg1"/>
                </a:solidFill>
                <a:latin typeface="Ravie" pitchFamily="82" charset="0"/>
              </a:rPr>
              <a:t>Ostatné pôjde samo.</a:t>
            </a:r>
            <a:endParaRPr lang="en-GB" sz="54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76513"/>
            <a:ext cx="2159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Rozloha Ázie je: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44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30,5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7,7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10,5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7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44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30,5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7,7 mil. km² 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10,5 mil. km²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Rozloha Ázie je: </a:t>
            </a:r>
            <a:endParaRPr lang="sk-SK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6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Do Ázie nepatrí rieka: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Jenisej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Volga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Ob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Lena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7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Jenisej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Volga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Ob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Lena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Do Ázie nepatrí rieka:</a:t>
            </a:r>
            <a:endParaRPr lang="sk-SK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7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11188" y="188913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Najnižšie položené miesto na Zemi je: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Stredozemné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Severné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Arabské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Mŕtve more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6000" b="1" baseline="10000" dirty="0" smtClean="0">
                <a:solidFill>
                  <a:schemeClr val="bg1"/>
                </a:solidFill>
                <a:latin typeface="Arial" charset="0"/>
              </a:rPr>
              <a:t>Stredozemné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Severné more</a:t>
            </a: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Arabské more </a:t>
            </a:r>
            <a:r>
              <a:rPr lang="sk-SK" sz="5400" dirty="0" smtClean="0">
                <a:latin typeface="Arial" charset="0"/>
              </a:rPr>
              <a:t>e</a:t>
            </a:r>
          </a:p>
          <a:p>
            <a:pPr>
              <a:buFontTx/>
              <a:buNone/>
            </a:pP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Mŕtve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Najnižšie položené miesto na Zemi je:</a:t>
            </a:r>
            <a:endParaRPr lang="sk-SK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 dirty="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 dirty="0">
                <a:solidFill>
                  <a:schemeClr val="bg1"/>
                </a:solidFill>
                <a:latin typeface="Arial" charset="0"/>
              </a:rPr>
              <a:t> 1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GB" sz="8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8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11188" y="26035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Najľudnatejší štátom Ázie je: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Čína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India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Rusko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Japonsko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176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Najľudnatejší štátom Ázie je:</a:t>
            </a:r>
            <a:r>
              <a:rPr lang="en-US" sz="4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Čína</a:t>
            </a: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India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Rusko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Japonsko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GB" sz="8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9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Rieky </a:t>
            </a:r>
            <a:r>
              <a:rPr lang="sk-SK" sz="4800" dirty="0" err="1" smtClean="0">
                <a:solidFill>
                  <a:schemeClr val="bg1"/>
                </a:solidFill>
                <a:latin typeface="Arial" charset="0"/>
              </a:rPr>
              <a:t>Eufrat</a:t>
            </a:r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 a Tigris pretekajú cez nížinu: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Indogángsku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Mezopotámsku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Kaspickú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6" action="ppaction://hlinksldjump">
                  <a:snd r:embed="rId4" name="zle2.wav"/>
                </a:hlinkClick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Veľkú čínsku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5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60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Indogángsku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Mezopotámsku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Kaspickú</a:t>
            </a: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Veľkú čínsku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33516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Rieky </a:t>
            </a:r>
            <a:r>
              <a:rPr lang="sk-SK" dirty="0" err="1" smtClean="0">
                <a:solidFill>
                  <a:schemeClr val="bg1"/>
                </a:solidFill>
                <a:latin typeface="Arial" charset="0"/>
              </a:rPr>
              <a:t>Eufrat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a Tigris pretekajú cez nížinu:</a:t>
            </a:r>
            <a:endParaRPr lang="sk-SK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16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10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8663" y="269994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Áziu od Európy oddeľuje pohorie: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6600" b="1" baseline="10000" dirty="0" err="1" smtClean="0">
                <a:solidFill>
                  <a:schemeClr val="bg1"/>
                </a:solidFill>
                <a:latin typeface="Arial" charset="0"/>
              </a:rPr>
              <a:t>Altaj</a:t>
            </a:r>
            <a:endParaRPr lang="en-US" sz="5400" b="1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Himaláje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6" name="spravn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sk-SK" sz="6600" b="1" baseline="10000" dirty="0" err="1" smtClean="0">
                <a:solidFill>
                  <a:schemeClr val="bg1"/>
                </a:solidFill>
                <a:latin typeface="Arial" charset="0"/>
              </a:rPr>
              <a:t>Ural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Ťanšan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64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2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 juh od Indie sa nachádza štát: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Indonézia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Arménsko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Gruzínsko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Srí Lanka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5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Na juh od Indie sa nachádza štát: 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Indonézia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Arménsko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2" action="ppaction://hlinksldjump">
                  <a:snd r:embed="rId3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Gruzínsko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4" name="spravn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Srí Lanka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32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11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Najväčším mestom Turecka je: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Istambul</a:t>
            </a:r>
            <a:endParaRPr lang="sk-SK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Kalkata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Ankara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Karáči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4052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Najväčším mestom Turecka je: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Istambul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Kalkata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Ankara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Karáči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64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12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Najväčší ostrov Indonézie je 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Jáwa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Sumatra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Sulawesi</a:t>
            </a:r>
            <a:endParaRPr lang="sk-SK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D</a:t>
            </a: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 Kalimantan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48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0000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85786" y="28956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sk-SK" sz="6000" b="1" baseline="10000" dirty="0" err="1" smtClean="0">
                <a:solidFill>
                  <a:schemeClr val="bg1"/>
                </a:solidFill>
                <a:latin typeface="Arial" charset="0"/>
              </a:rPr>
              <a:t>Jáwa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</a:t>
            </a:r>
            <a:r>
              <a:rPr lang="sk-SK" sz="5400" b="1" baseline="10000" dirty="0" smtClean="0">
                <a:solidFill>
                  <a:schemeClr val="bg1"/>
                </a:solidFill>
                <a:latin typeface="Arial" charset="0"/>
              </a:rPr>
              <a:t> Sumatra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sk-SK" sz="4800" b="1" baseline="10000" dirty="0" err="1" smtClean="0">
                <a:solidFill>
                  <a:schemeClr val="bg1"/>
                </a:solidFill>
                <a:latin typeface="Arial" charset="0"/>
              </a:rPr>
              <a:t>Sulawesi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</a:t>
            </a:r>
            <a:r>
              <a:rPr lang="sk-SK" sz="4800" b="1" baseline="10000" dirty="0" smtClean="0">
                <a:solidFill>
                  <a:schemeClr val="bg1"/>
                </a:solidFill>
                <a:latin typeface="Arial" charset="0"/>
              </a:rPr>
              <a:t>Kalimantan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  <a:latin typeface="Arial" charset="0"/>
              </a:rPr>
              <a:t>Najväčší ostrov Indonézie je :</a:t>
            </a:r>
            <a:endParaRPr lang="sk-SK" sz="4000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" charset="0"/>
              </a:rPr>
              <a:t>Ktorý z oceánov je podľa rozlohy najväčší?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Altaj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6600" b="1" baseline="10000" dirty="0" smtClean="0">
                <a:solidFill>
                  <a:schemeClr val="bg1"/>
                </a:solidFill>
                <a:latin typeface="Arial" charset="0"/>
              </a:rPr>
              <a:t>Himaláje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 </a:t>
            </a:r>
            <a:r>
              <a:rPr lang="sk-SK" sz="6000" b="1" baseline="10000" dirty="0" err="1" smtClean="0">
                <a:solidFill>
                  <a:schemeClr val="bg1"/>
                </a:solidFill>
                <a:latin typeface="Arial" charset="0"/>
              </a:rPr>
              <a:t>Ural</a:t>
            </a:r>
            <a:endParaRPr lang="en-US" sz="6000" b="1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Ťanšan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>
                <a:solidFill>
                  <a:schemeClr val="bg1"/>
                </a:solidFill>
                <a:latin typeface="Arial" charset="0"/>
              </a:rPr>
              <a:t>125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13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Hlavné mesto </a:t>
            </a:r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Mongolska </a:t>
            </a:r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je 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5" action="ppaction://hlinksldjump">
                  <a:snd r:embed="rId4" name="zle2.wav"/>
                </a:hlinkClick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Pchjongjang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Kuala Lumpur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6" name="spravn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Ulan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Bátár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Kábul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4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44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Hlavné mesto </a:t>
            </a:r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Mongolska </a:t>
            </a:r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je :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5400" b="1" baseline="10000" dirty="0" smtClean="0">
                <a:solidFill>
                  <a:schemeClr val="bg1"/>
                </a:solidFill>
                <a:latin typeface="Arial" charset="0"/>
              </a:rPr>
              <a:t>Pchjongjang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6000" b="1" baseline="10000" dirty="0" smtClean="0">
                <a:solidFill>
                  <a:schemeClr val="bg1"/>
                </a:solidFill>
                <a:latin typeface="Arial" charset="0"/>
              </a:rPr>
              <a:t>Kuala Lumpur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5400" b="1" baseline="10000" dirty="0" err="1" smtClean="0">
                <a:solidFill>
                  <a:schemeClr val="bg1"/>
                </a:solidFill>
                <a:latin typeface="Arial" charset="0"/>
              </a:rPr>
              <a:t>Ulan</a:t>
            </a:r>
            <a:r>
              <a:rPr lang="sk-SK" sz="5400" b="1" baseline="10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b="1" baseline="10000" dirty="0" err="1" smtClean="0">
                <a:solidFill>
                  <a:schemeClr val="bg1"/>
                </a:solidFill>
                <a:latin typeface="Arial" charset="0"/>
              </a:rPr>
              <a:t>Bátár</a:t>
            </a:r>
            <a:endParaRPr lang="en-US" sz="60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sk-SK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Kábul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250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14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Najhlbšie jazero sveta je: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Aralské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Bajkal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Balchaš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634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Aralské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Bajkal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Balchaš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Najhlbšie jazero sveta je: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500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15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100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Medzi Japonské ostrovy nepatrí: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Kjúšú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Hokkaidó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5" name="spravn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Taiwan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3" action="ppaction://hlinksldjump">
                  <a:snd r:embed="rId4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Honšú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0436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Arial" charset="0"/>
              </a:rPr>
              <a:t>Medzi Japonské ostrovy nepatrí:</a:t>
            </a:r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Kjúšú</a:t>
            </a:r>
            <a:endParaRPr lang="sk-SK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Hokkaidó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Taiwan</a:t>
            </a:r>
          </a:p>
          <a:p>
            <a:pPr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cs-CZ" sz="4800" b="1" baseline="10000" dirty="0" smtClean="0">
                <a:solidFill>
                  <a:srgbClr val="FF9900"/>
                </a:solidFill>
                <a:latin typeface="Arial" charset="0"/>
              </a:rPr>
              <a:t>      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Honšú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>
                <a:solidFill>
                  <a:schemeClr val="bg1"/>
                </a:solidFill>
                <a:latin typeface="Arial" charset="0"/>
              </a:rPr>
              <a:t> 1</a:t>
            </a:r>
            <a:r>
              <a:rPr lang="sk-SK" sz="8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>
                <a:solidFill>
                  <a:schemeClr val="bg1"/>
                </a:solidFill>
                <a:latin typeface="Arial" charset="0"/>
              </a:rPr>
              <a:t>000</a:t>
            </a:r>
            <a:r>
              <a:rPr lang="sk-SK" sz="8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>
                <a:solidFill>
                  <a:schemeClr val="bg1"/>
                </a:solidFill>
                <a:latin typeface="Arial" charset="0"/>
              </a:rPr>
              <a:t>000</a:t>
            </a:r>
            <a:endParaRPr lang="en-US" sz="8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sting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rgbClr val="FFFF00"/>
                </a:solidFill>
              </a:rPr>
              <a:t/>
            </a:r>
            <a:br>
              <a:rPr lang="sk-SK" dirty="0">
                <a:solidFill>
                  <a:srgbClr val="FFFF00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8000" dirty="0" smtClean="0">
                <a:solidFill>
                  <a:schemeClr val="bg1"/>
                </a:solidFill>
                <a:latin typeface="Arial" charset="0"/>
              </a:rPr>
              <a:t>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972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>
                <a:solidFill>
                  <a:schemeClr val="bg1"/>
                </a:solidFill>
                <a:hlinkClick r:id="rId3"/>
              </a:rPr>
              <a:t>http://www.primaryresources.co.uk</a:t>
            </a:r>
            <a:r>
              <a:rPr lang="sk-SK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</a:t>
            </a:r>
            <a:r>
              <a:rPr lang="sk-SK" sz="2400" dirty="0">
                <a:solidFill>
                  <a:schemeClr val="bg1"/>
                </a:solidFill>
                <a:hlinkClick r:id="rId3"/>
              </a:rPr>
              <a:t>. Marta </a:t>
            </a:r>
            <a:r>
              <a:rPr lang="sk-SK" sz="2400" dirty="0" err="1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rgbClr val="FFFF00"/>
                </a:solidFill>
              </a:rPr>
              <a:t/>
            </a:r>
            <a:br>
              <a:rPr lang="sk-SK" dirty="0">
                <a:solidFill>
                  <a:srgbClr val="FFFF00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300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>
                <a:solidFill>
                  <a:schemeClr val="bg1"/>
                </a:solidFill>
                <a:hlinkClick r:id="rId3"/>
              </a:rPr>
              <a:t>http://www.primaryresources.co.uk</a:t>
            </a:r>
            <a:r>
              <a:rPr lang="sk-SK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</a:t>
            </a:r>
            <a:r>
              <a:rPr lang="sk-SK" sz="2400" dirty="0">
                <a:solidFill>
                  <a:schemeClr val="bg1"/>
                </a:solidFill>
                <a:hlinkClick r:id="rId3"/>
              </a:rPr>
              <a:t>. Marta </a:t>
            </a:r>
            <a:r>
              <a:rPr lang="sk-SK" sz="2400" dirty="0" err="1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dirty="0" smtClean="0">
                <a:solidFill>
                  <a:schemeClr val="bg1"/>
                </a:solidFill>
                <a:latin typeface="Arial" charset="0"/>
              </a:rPr>
              <a:t>20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>
                <a:solidFill>
                  <a:schemeClr val="bg1"/>
                </a:solidFill>
                <a:hlinkClick r:id="rId3"/>
              </a:rPr>
              <a:t>http://www.primaryresources.co.uk</a:t>
            </a:r>
            <a:r>
              <a:rPr lang="sk-SK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</a:t>
            </a:r>
            <a:r>
              <a:rPr lang="sk-SK" sz="2400" dirty="0">
                <a:solidFill>
                  <a:schemeClr val="bg1"/>
                </a:solidFill>
                <a:hlinkClick r:id="rId3"/>
              </a:rPr>
              <a:t>. Marta </a:t>
            </a:r>
            <a:r>
              <a:rPr lang="sk-SK" sz="2400" dirty="0" err="1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sk-SK" sz="8000">
                <a:solidFill>
                  <a:schemeClr val="bg1"/>
                </a:solidFill>
                <a:latin typeface="Arial" charset="0"/>
              </a:rPr>
              <a:t>Otázka č.</a:t>
            </a:r>
            <a:r>
              <a:rPr lang="en-US" sz="8000">
                <a:solidFill>
                  <a:schemeClr val="bg1"/>
                </a:solidFill>
                <a:latin typeface="Arial" charset="0"/>
              </a:rPr>
              <a:t> 2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 advClick="0" advTm="3000">
    <p:zoom/>
    <p:sndAc>
      <p:stSnd>
        <p:snd r:embed="rId2" name="otazka2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dirty="0" smtClean="0">
                <a:solidFill>
                  <a:schemeClr val="bg1"/>
                </a:solidFill>
                <a:latin typeface="Arial" charset="0"/>
              </a:rPr>
              <a:t>160</a:t>
            </a:r>
            <a:r>
              <a:rPr lang="en-GB" sz="8000" dirty="0" smtClean="0">
                <a:solidFill>
                  <a:schemeClr val="bg1"/>
                </a:solidFill>
                <a:latin typeface="Arial" charset="0"/>
              </a:rPr>
              <a:t>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>
                <a:solidFill>
                  <a:schemeClr val="bg1"/>
                </a:solidFill>
                <a:hlinkClick r:id="rId3"/>
              </a:rPr>
              <a:t>http://www.primaryresources.co.uk</a:t>
            </a:r>
            <a:r>
              <a:rPr lang="sk-SK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</a:t>
            </a:r>
            <a:r>
              <a:rPr lang="sk-SK" sz="2400" dirty="0">
                <a:solidFill>
                  <a:schemeClr val="bg1"/>
                </a:solidFill>
                <a:hlinkClick r:id="rId3"/>
              </a:rPr>
              <a:t>. Marta </a:t>
            </a:r>
            <a:r>
              <a:rPr lang="sk-SK" sz="2400" dirty="0" err="1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3399FF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8000" dirty="0" smtClean="0">
                <a:solidFill>
                  <a:schemeClr val="bg1"/>
                </a:solidFill>
                <a:latin typeface="Arial" charset="0"/>
              </a:rPr>
              <a:t>125 000</a:t>
            </a:r>
            <a:endParaRPr lang="en-US" sz="8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00372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zoom/>
    <p:sndAc>
      <p:stSnd>
        <p:snd r:embed="rId2" name="zle2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49688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charset="0"/>
              </a:rPr>
              <a:t>Zdroj:</a:t>
            </a:r>
            <a:br>
              <a:rPr lang="sk-SK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>
                <a:solidFill>
                  <a:schemeClr val="bg1"/>
                </a:solidFill>
                <a:hlinkClick r:id="rId3"/>
              </a:rPr>
              <a:t>http://www.primaryresources.co.uk</a:t>
            </a:r>
            <a:r>
              <a:rPr lang="sk-SK" sz="24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   a</a:t>
            </a:r>
            <a:r>
              <a:rPr lang="sk-SK" sz="2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400" dirty="0">
                <a:solidFill>
                  <a:schemeClr val="bg1"/>
                </a:solidFill>
                <a:latin typeface="Arial" charset="0"/>
              </a:rPr>
            </a:br>
            <a:r>
              <a:rPr lang="sk-SK" sz="2400" dirty="0" smtClean="0">
                <a:solidFill>
                  <a:schemeClr val="bg1"/>
                </a:solidFill>
                <a:hlinkClick r:id="rId3"/>
              </a:rPr>
              <a:t>RNDr</a:t>
            </a:r>
            <a:r>
              <a:rPr lang="sk-SK" sz="2400" dirty="0">
                <a:solidFill>
                  <a:schemeClr val="bg1"/>
                </a:solidFill>
                <a:hlinkClick r:id="rId3"/>
              </a:rPr>
              <a:t>. Marta </a:t>
            </a:r>
            <a:r>
              <a:rPr lang="sk-SK" sz="2400" dirty="0" err="1">
                <a:solidFill>
                  <a:schemeClr val="bg1"/>
                </a:solidFill>
                <a:hlinkClick r:id="rId3"/>
              </a:rPr>
              <a:t>Megyesiová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Upravila:</a:t>
            </a: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dirty="0" smtClean="0">
                <a:solidFill>
                  <a:srgbClr val="FFFF00"/>
                </a:solidFill>
                <a:latin typeface="Arial" charset="0"/>
              </a:rPr>
            </a:br>
            <a:r>
              <a:rPr lang="sk-SK" dirty="0" smtClean="0">
                <a:solidFill>
                  <a:srgbClr val="FFFF00"/>
                </a:solidFill>
                <a:latin typeface="Arial" charset="0"/>
              </a:rPr>
              <a:t>Marta Podhradská </a:t>
            </a:r>
            <a:r>
              <a:rPr lang="sk-SK" dirty="0">
                <a:solidFill>
                  <a:srgbClr val="FFFF00"/>
                </a:solidFill>
              </a:rPr>
              <a:t/>
            </a:r>
            <a:br>
              <a:rPr lang="sk-SK" dirty="0">
                <a:solidFill>
                  <a:srgbClr val="FFFF00"/>
                </a:solidFill>
              </a:rPr>
            </a:br>
            <a:r>
              <a:rPr lang="sk-SK" sz="1800" dirty="0" smtClean="0">
                <a:solidFill>
                  <a:schemeClr val="bg1"/>
                </a:solidFill>
              </a:rPr>
              <a:t>2015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  <p:sndAc>
      <p:stSnd>
        <p:snd r:embed="rId2" name="e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  <a:ln/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Najväčším jazerom Ázie je: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" action="ppaction://hlinkshowjump?jump=nextslide">
                  <a:snd r:embed="rId3" name="spravne2.wav"/>
                </a:hlinkClick>
              </a:rPr>
              <a:t>A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B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Bajkal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C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Bajchaš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  <a:hlinkClick r:id="rId4" action="ppaction://hlinksldjump">
                  <a:snd r:embed="rId5" name="zle2.wav"/>
                </a:hlinkClick>
              </a:rPr>
              <a:t>D</a:t>
            </a: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Aralské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jazero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84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med">
    <p:zoom/>
    <p:sndAc>
      <p:stSnd>
        <p:snd r:embed="rId2" name="oznacit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71472" y="4714884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71472" y="271462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7224" y="2643182"/>
            <a:ext cx="7620000" cy="39624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Kaspické more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Bajkal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5400" dirty="0">
                <a:latin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Bajchaš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4800" b="1" baseline="10000" dirty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US" sz="5400" dirty="0">
                <a:latin typeface="Arial" charset="0"/>
              </a:rPr>
              <a:t> </a:t>
            </a:r>
            <a:r>
              <a:rPr lang="en-GB" sz="5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5400" dirty="0" err="1" smtClean="0">
                <a:solidFill>
                  <a:schemeClr val="bg1"/>
                </a:solidFill>
                <a:latin typeface="Arial" charset="0"/>
              </a:rPr>
              <a:t>Aralské</a:t>
            </a:r>
            <a:r>
              <a:rPr lang="sk-SK" sz="5400" dirty="0" smtClean="0">
                <a:solidFill>
                  <a:schemeClr val="bg1"/>
                </a:solidFill>
                <a:latin typeface="Arial" charset="0"/>
              </a:rPr>
              <a:t> jazero</a:t>
            </a:r>
            <a:endParaRPr 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Najväčším jazerom Ázie je:</a:t>
            </a:r>
            <a:endParaRPr lang="sk-SK" dirty="0"/>
          </a:p>
        </p:txBody>
      </p:sp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599</Words>
  <Application>Microsoft Office PowerPoint</Application>
  <PresentationFormat>Prezentácia na obrazovke (4:3)</PresentationFormat>
  <Paragraphs>195</Paragraphs>
  <Slides>73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73</vt:i4>
      </vt:variant>
    </vt:vector>
  </HeadingPairs>
  <TitlesOfParts>
    <vt:vector size="79" baseType="lpstr">
      <vt:lpstr>Arial</vt:lpstr>
      <vt:lpstr>Lucida Console</vt:lpstr>
      <vt:lpstr>Old English Text MT</vt:lpstr>
      <vt:lpstr>Ravie</vt:lpstr>
      <vt:lpstr>Times New Roman</vt:lpstr>
      <vt:lpstr>Default Design</vt:lpstr>
      <vt:lpstr>Kto bude milionárom?  </vt:lpstr>
      <vt:lpstr> Klikaj iba na písmenka A,B,C,D.  </vt:lpstr>
      <vt:lpstr>Otázka č. 1</vt:lpstr>
      <vt:lpstr>Áziu od Európy oddeľuje pohorie:</vt:lpstr>
      <vt:lpstr>Ktorý z oceánov je podľa rozlohy najväčší?</vt:lpstr>
      <vt:lpstr> 100</vt:lpstr>
      <vt:lpstr>Otázka č. 2</vt:lpstr>
      <vt:lpstr>Najväčším jazerom Ázie je:</vt:lpstr>
      <vt:lpstr>Najväčším jazerom Ázie je:</vt:lpstr>
      <vt:lpstr> 200</vt:lpstr>
      <vt:lpstr>Otázka č. 3</vt:lpstr>
      <vt:lpstr>Najväčšia púšť Ázie je:</vt:lpstr>
      <vt:lpstr>Najväčšia púšť Ázie je:</vt:lpstr>
      <vt:lpstr> 300</vt:lpstr>
      <vt:lpstr>Otázka č. 4</vt:lpstr>
      <vt:lpstr>Do Ázie nepatrí polostrov:</vt:lpstr>
      <vt:lpstr>Do Ázie nepatrí polostrov:</vt:lpstr>
      <vt:lpstr> 500</vt:lpstr>
      <vt:lpstr>Otázka č. 5</vt:lpstr>
      <vt:lpstr>Rozloha Ázie je:</vt:lpstr>
      <vt:lpstr>Rozloha Ázie je: </vt:lpstr>
      <vt:lpstr>  1 000</vt:lpstr>
      <vt:lpstr>Otázka č. 6</vt:lpstr>
      <vt:lpstr>Do Ázie nepatrí rieka:</vt:lpstr>
      <vt:lpstr>Do Ázie nepatrí rieka:</vt:lpstr>
      <vt:lpstr>    2 000</vt:lpstr>
      <vt:lpstr>Otázka č. 7</vt:lpstr>
      <vt:lpstr>Najnižšie položené miesto na Zemi je:</vt:lpstr>
      <vt:lpstr>Najnižšie položené miesto na Zemi je:</vt:lpstr>
      <vt:lpstr>    4 000</vt:lpstr>
      <vt:lpstr>Otázka č. 8</vt:lpstr>
      <vt:lpstr>Najľudnatejší štátom Ázie je:</vt:lpstr>
      <vt:lpstr>Najľudnatejší štátom Ázie je: </vt:lpstr>
      <vt:lpstr>   8 000</vt:lpstr>
      <vt:lpstr>Otázka č. 9</vt:lpstr>
      <vt:lpstr>Rieky Eufrat a Tigris pretekajú cez nížinu:</vt:lpstr>
      <vt:lpstr>Rieky Eufrat a Tigris pretekajú cez nížinu:</vt:lpstr>
      <vt:lpstr> 16 000</vt:lpstr>
      <vt:lpstr>Otázka č. 10</vt:lpstr>
      <vt:lpstr>Na juh od Indie sa nachádza štát:</vt:lpstr>
      <vt:lpstr>Na juh od Indie sa nachádza štát: </vt:lpstr>
      <vt:lpstr> 32 000</vt:lpstr>
      <vt:lpstr>Otázka č. 11</vt:lpstr>
      <vt:lpstr>Najväčším mestom Turecka je:</vt:lpstr>
      <vt:lpstr>Najväčším mestom Turecka je:</vt:lpstr>
      <vt:lpstr> 64 000</vt:lpstr>
      <vt:lpstr>Otázka č. 12</vt:lpstr>
      <vt:lpstr>Najväčší ostrov Indonézie je :</vt:lpstr>
      <vt:lpstr>Najväčší ostrov Indonézie je :</vt:lpstr>
      <vt:lpstr> 125 000</vt:lpstr>
      <vt:lpstr>Otázka č. 13</vt:lpstr>
      <vt:lpstr>Hlavné mesto Mongolska je :</vt:lpstr>
      <vt:lpstr>Hlavné mesto Mongolska je :</vt:lpstr>
      <vt:lpstr> 250 000</vt:lpstr>
      <vt:lpstr>Otázka č. 14</vt:lpstr>
      <vt:lpstr>Najhlbšie jazero sveta je:</vt:lpstr>
      <vt:lpstr>Najhlbšie jazero sveta je:</vt:lpstr>
      <vt:lpstr> 500 000</vt:lpstr>
      <vt:lpstr>Otázka č. 15</vt:lpstr>
      <vt:lpstr>Medzi Japonské ostrovy nepatrí:</vt:lpstr>
      <vt:lpstr>Medzi Japonské ostrovy nepatrí:</vt:lpstr>
      <vt:lpstr> 1 000 000</vt:lpstr>
      <vt:lpstr>Zdroj: Upravila: Marta Podhradská  2015</vt:lpstr>
      <vt:lpstr> 0</vt:lpstr>
      <vt:lpstr>Zdroj: http://www.primaryresources.co.uk/   a RNDr. Marta Megyesiová  Upravila: Marta Podhradská  2015</vt:lpstr>
      <vt:lpstr> 300</vt:lpstr>
      <vt:lpstr>Zdroj: http://www.primaryresources.co.uk/   a RNDr. Marta Megyesiová  Upravila: Marta Podhradská  2015</vt:lpstr>
      <vt:lpstr> 2000</vt:lpstr>
      <vt:lpstr>Zdroj: http://www.primaryresources.co.uk/   a RNDr. Marta Megyesiová  Upravila: Marta Podhradská  2015</vt:lpstr>
      <vt:lpstr> 16000</vt:lpstr>
      <vt:lpstr>Zdroj: http://www.primaryresources.co.uk/   a RNDr. Marta Megyesiová  Upravila: Marta Podhradská  2015</vt:lpstr>
      <vt:lpstr> 125 000</vt:lpstr>
      <vt:lpstr>Zdroj: http://www.primaryresources.co.uk/   a RNDr. Marta Megyesiová  Upravila: Marta Podhradská  2015</vt:lpstr>
    </vt:vector>
  </TitlesOfParts>
  <Company>NETLinc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Podhradská</dc:creator>
  <cp:lastModifiedBy>Riaditelna</cp:lastModifiedBy>
  <cp:revision>131</cp:revision>
  <dcterms:created xsi:type="dcterms:W3CDTF">2003-05-20T13:35:24Z</dcterms:created>
  <dcterms:modified xsi:type="dcterms:W3CDTF">2015-10-09T12:57:08Z</dcterms:modified>
</cp:coreProperties>
</file>