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FF66"/>
    <a:srgbClr val="CCFFFF"/>
    <a:srgbClr val="00FFFF"/>
    <a:srgbClr val="FF0000"/>
    <a:srgbClr val="66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 smtClean="0"/>
              <a:t>Kliknite sem a upravte štýly predlohy textu.</a:t>
            </a:r>
          </a:p>
          <a:p>
            <a:pPr lvl="1"/>
            <a:r>
              <a:rPr lang="sk-SK" altLang="sk-SK" noProof="0" smtClean="0"/>
              <a:t>Druhá úroveň</a:t>
            </a:r>
          </a:p>
          <a:p>
            <a:pPr lvl="2"/>
            <a:r>
              <a:rPr lang="sk-SK" altLang="sk-SK" noProof="0" smtClean="0"/>
              <a:t>Tretia úroveň</a:t>
            </a:r>
          </a:p>
          <a:p>
            <a:pPr lvl="3"/>
            <a:r>
              <a:rPr lang="sk-SK" altLang="sk-SK" noProof="0" smtClean="0"/>
              <a:t>Štvrtá úroveň</a:t>
            </a:r>
          </a:p>
          <a:p>
            <a:pPr lvl="4"/>
            <a:r>
              <a:rPr lang="sk-SK" altLang="sk-SK" noProof="0" smtClean="0"/>
              <a:t>Piata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5E1049-96DB-4E55-841A-FBA0324AE6E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281CD-2265-4046-999D-9595F0839186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45B1F-55B1-4856-A0B9-A26EC4174F56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F7968-5668-4888-8DD1-39C007D7CD6D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618942-53DE-4330-A230-C9EAAA12E46D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E3A50A-2700-455A-8075-CFED256721E6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61B9EF-2B76-426A-B546-AC7C398302A0}" type="slidenum">
              <a:rPr lang="sk-SK" altLang="sk-S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B0AC-50AF-4D51-BA3D-1D049FCBC4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85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C3B0-EBDF-4541-BB3D-7BFCEEC1C15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5285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C92F-B24C-409F-AD63-0D508B36D97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9763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B575-653C-4E3E-9CEF-64807B05777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981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5281-74A2-44E7-9702-52E8FA9CF49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45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C362-C314-40D4-9001-8155BFBC42E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4779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B83E-F1CE-4E84-869F-AE03CA99DED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556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E2CE-1C86-4DF7-BBCB-3E58DEE668A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9361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4842-EDC0-4147-8FA9-20CB4D9CE19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83162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77AD-A19A-466F-943E-ED59682362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8405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B9F5-C5BB-445A-B53D-76AD720C395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82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D65C-550A-4BA7-B4A2-D83E722F591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2450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5D9A-FC2B-4D6A-ACAE-0C5F067636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5491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B387-E670-4ABA-A5C5-3B811E31E41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081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2E0C-554B-4974-9D87-F1A56BCA11F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64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FC6-B2D6-4051-BFA4-7DE933D95B2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6767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E0E3-A9B0-46C6-AEF0-0F0FB8C6316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6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40EA-C230-44E9-BE59-30CFBDD4243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81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Upraviť štýly predlohy textu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9450C2-03D4-4F3B-A5DA-04BBDDC0E4E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5" r:id="rId12"/>
    <p:sldLayoutId id="2147483771" r:id="rId13"/>
    <p:sldLayoutId id="2147483776" r:id="rId14"/>
    <p:sldLayoutId id="2147483777" r:id="rId15"/>
    <p:sldLayoutId id="2147483772" r:id="rId16"/>
    <p:sldLayoutId id="2147483773" r:id="rId17"/>
    <p:sldLayoutId id="2147483774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4188" y="1028700"/>
            <a:ext cx="8408987" cy="887413"/>
          </a:xfrm>
        </p:spPr>
        <p:txBody>
          <a:bodyPr/>
          <a:lstStyle/>
          <a:p>
            <a:pPr eaLnBrk="1" hangingPunct="1"/>
            <a:r>
              <a:rPr lang="sk-SK" altLang="sk-SK" b="1" i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KOMPLEXNÝ VETNÝ ROZBOR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2060575"/>
            <a:ext cx="8642350" cy="1368425"/>
          </a:xfrm>
        </p:spPr>
        <p:txBody>
          <a:bodyPr rtlCol="0">
            <a:noAutofit/>
          </a:bodyPr>
          <a:lstStyle/>
          <a:p>
            <a:pPr marL="495300" indent="-4953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sk-SK" altLang="sk-SK" sz="3600" b="1" dirty="0" smtClean="0">
                <a:latin typeface="Bookman Old Style" panose="02050604050505020204" pitchFamily="18" charset="0"/>
              </a:rPr>
              <a:t>URČÍME VETU PODĽA OBSAHU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3600" b="1" dirty="0" smtClean="0">
                <a:latin typeface="Bookman Old Style" panose="02050604050505020204" pitchFamily="18" charset="0"/>
              </a:rPr>
              <a:t> (</a:t>
            </a:r>
            <a:r>
              <a:rPr lang="sk-SK" altLang="sk-SK" sz="3600" b="1" dirty="0" err="1" smtClean="0">
                <a:latin typeface="Bookman Old Style" panose="02050604050505020204" pitchFamily="18" charset="0"/>
              </a:rPr>
              <a:t>t.j</a:t>
            </a:r>
            <a:r>
              <a:rPr lang="sk-SK" altLang="sk-SK" sz="3600" b="1" dirty="0" smtClean="0">
                <a:latin typeface="Bookman Old Style" panose="02050604050505020204" pitchFamily="18" charset="0"/>
              </a:rPr>
              <a:t>. zámeru hovoriaceho)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779838" y="3716338"/>
            <a:ext cx="4608512" cy="2881312"/>
          </a:xfrm>
        </p:spPr>
        <p:txBody>
          <a:bodyPr rtlCol="0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k-SK" altLang="sk-SK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oznamovacia (.)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k-SK" altLang="sk-SK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opytovacia (?)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k-SK" altLang="sk-SK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rozkazovacia (!)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k-SK" altLang="sk-SK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želacia (!)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k-SK" altLang="sk-SK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zvolacia (!)</a:t>
            </a:r>
          </a:p>
          <a:p>
            <a:pPr marL="495300" indent="-4953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800" dirty="0" smtClean="0"/>
          </a:p>
        </p:txBody>
      </p:sp>
      <p:pic>
        <p:nvPicPr>
          <p:cNvPr id="6149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23336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  <p:bldP spid="20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3213100"/>
            <a:ext cx="8137525" cy="3384550"/>
          </a:xfrm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JEDNOČLENNÁ – má vetný základ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sk-SK" altLang="sk-SK" sz="2800" b="1" i="1" dirty="0" smtClean="0">
                <a:latin typeface="Bookman Old Style" panose="02050604050505020204" pitchFamily="18" charset="0"/>
              </a:rPr>
              <a:t>slovesná</a:t>
            </a:r>
            <a:r>
              <a:rPr lang="sk-SK" altLang="sk-SK" sz="2800" i="1" dirty="0" smtClean="0">
                <a:latin typeface="Bookman Old Style" panose="02050604050505020204" pitchFamily="18" charset="0"/>
              </a:rPr>
              <a:t>  - VZ tvorí sloveso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sk-SK" altLang="sk-SK" sz="2800" b="1" i="1" dirty="0" smtClean="0">
                <a:latin typeface="Bookman Old Style" panose="02050604050505020204" pitchFamily="18" charset="0"/>
              </a:rPr>
              <a:t>neslovesná</a:t>
            </a:r>
            <a:r>
              <a:rPr lang="sk-SK" altLang="sk-SK" sz="2800" i="1" dirty="0" smtClean="0">
                <a:latin typeface="Bookman Old Style" panose="02050604050505020204" pitchFamily="18" charset="0"/>
              </a:rPr>
              <a:t> (menná alebo citoslovná)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DVOJČLENNÁ – má obidva hlavné VČ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sk-SK" altLang="sk-SK" sz="2800" b="1" i="1" dirty="0" smtClean="0">
                <a:latin typeface="Bookman Old Style" panose="02050604050505020204" pitchFamily="18" charset="0"/>
              </a:rPr>
              <a:t>úplná</a:t>
            </a:r>
            <a:r>
              <a:rPr lang="sk-SK" altLang="sk-SK" sz="2800" i="1" dirty="0" smtClean="0">
                <a:latin typeface="Bookman Old Style" panose="02050604050505020204" pitchFamily="18" charset="0"/>
              </a:rPr>
              <a:t> (vyjadrený podmet + prísudok)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sk-SK" altLang="sk-SK" sz="2800" b="1" i="1" dirty="0" smtClean="0">
                <a:latin typeface="Bookman Old Style" panose="02050604050505020204" pitchFamily="18" charset="0"/>
              </a:rPr>
              <a:t>neúplná</a:t>
            </a:r>
            <a:r>
              <a:rPr lang="sk-SK" altLang="sk-SK" sz="2800" i="1" dirty="0" smtClean="0">
                <a:latin typeface="Bookman Old Style" panose="02050604050505020204" pitchFamily="18" charset="0"/>
              </a:rPr>
              <a:t> (nevyjadrený podmet + prísudok)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800" i="1" dirty="0" smtClean="0">
              <a:latin typeface="Bookman Old Style" panose="02050604050505020204" pitchFamily="18" charset="0"/>
            </a:endParaRPr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323850" y="1044575"/>
            <a:ext cx="8201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1">
                <a:latin typeface="Bookman Old Style" panose="02050604050505020204" pitchFamily="18" charset="0"/>
              </a:rPr>
              <a:t>2. URČÍME VETU PODĽA ČLENITOSTI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b="1" i="1">
                <a:latin typeface="Bookman Old Style" panose="02050604050505020204" pitchFamily="18" charset="0"/>
              </a:rPr>
              <a:t>t.j. podľa prítomnosti hlavných vetných členov (podmet, prísudok, vetný základ) vo vete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  <p:bldP spid="6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2133600"/>
            <a:ext cx="8316912" cy="4608513"/>
          </a:xfrm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600" b="1" i="1" dirty="0" smtClean="0">
                <a:latin typeface="Bookman Old Style" panose="02050604050505020204" pitchFamily="18" charset="0"/>
              </a:rPr>
              <a:t>JEDNODUCHÁ VETA (1 myšlienka)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altLang="sk-SK" sz="26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holá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altLang="sk-SK" sz="26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rozvitá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altLang="sk-SK" sz="26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s viacnásobným vetným členom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600" b="1" i="1" dirty="0" smtClean="0">
                <a:latin typeface="Bookman Old Style" panose="02050604050505020204" pitchFamily="18" charset="0"/>
              </a:rPr>
              <a:t>ZLOŽENÁ VETA (SÚVETIE) (2 a viac myšlienok)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26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1. Jednoduché súvetie (2 myšlienky)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600" b="1" i="1" dirty="0" smtClean="0">
                <a:latin typeface="Bookman Old Style" panose="02050604050505020204" pitchFamily="18" charset="0"/>
              </a:rPr>
              <a:t>a) priraďovacie (2 rovnocenné vety  HV + HV)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2600" b="1" i="1" dirty="0" smtClean="0">
                <a:latin typeface="Bookman Old Style" panose="02050604050505020204" pitchFamily="18" charset="0"/>
              </a:rPr>
              <a:t>b) podraďovacie (2 nerovnocenné vety HV + VV)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26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2. Zložené súvetie (3 a viac myšlienok)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600" b="1" i="1" dirty="0" smtClean="0">
              <a:latin typeface="Bookman Old Style" panose="020506040505050202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600" b="1" i="1" dirty="0" smtClean="0">
              <a:latin typeface="Bookman Old Style" panose="020506040505050202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600" i="1" dirty="0" smtClean="0">
              <a:latin typeface="Bookman Old Style" panose="020506040505050202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2600" i="1" dirty="0" smtClean="0">
              <a:latin typeface="Bookman Old Style" panose="02050604050505020204" pitchFamily="18" charset="0"/>
            </a:endParaRPr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0" y="476250"/>
            <a:ext cx="77406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>
                <a:latin typeface="Bookman Old Style" panose="02050604050505020204" pitchFamily="18" charset="0"/>
              </a:rPr>
              <a:t>3. URČÍME VETU PODĽA ZLOŽENIA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>
                <a:latin typeface="Bookman Old Style" panose="02050604050505020204" pitchFamily="18" charset="0"/>
              </a:rPr>
              <a:t>t.j. podľa počtu myšlienok,            z ktorých je zložená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19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76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850" y="2055813"/>
            <a:ext cx="8145463" cy="4200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2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A) PRIRAĎOVACIE (HV+HV)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26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9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2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B) PODRAĎOVACIE (HV + VV)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6372440" y="1844824"/>
            <a:ext cx="216000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kern="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zlučovacie</a:t>
            </a: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6398840" y="2852936"/>
            <a:ext cx="2160000" cy="36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sk-SK" sz="2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odporovacie</a:t>
            </a:r>
            <a:endParaRPr lang="sk-SK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6408364" y="2348880"/>
            <a:ext cx="2160000" cy="36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stupňovacie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6446464" y="3356992"/>
            <a:ext cx="2160000" cy="36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sk-SK" sz="2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vylučovacie</a:t>
            </a:r>
            <a:endParaRPr lang="sk-SK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5814342" y="4149080"/>
            <a:ext cx="2880000" cy="36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podmetová</a:t>
            </a:r>
            <a:endParaRPr lang="sk-SK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5796456" y="4581128"/>
            <a:ext cx="2880000" cy="36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prísudková</a:t>
            </a:r>
            <a:endParaRPr lang="sk-SK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9712" name="WordArt 16"/>
          <p:cNvSpPr>
            <a:spLocks noChangeArrowheads="1" noChangeShapeType="1" noTextEdit="1"/>
          </p:cNvSpPr>
          <p:nvPr/>
        </p:nvSpPr>
        <p:spPr bwMode="auto">
          <a:xfrm>
            <a:off x="5796136" y="5013176"/>
            <a:ext cx="2880000" cy="36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predmetová</a:t>
            </a:r>
            <a:endParaRPr lang="sk-SK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5796136" y="5445224"/>
            <a:ext cx="2880000" cy="36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k-SK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príslovková</a:t>
            </a:r>
          </a:p>
        </p:txBody>
      </p:sp>
      <p:sp>
        <p:nvSpPr>
          <p:cNvPr id="29714" name="WordArt 18"/>
          <p:cNvSpPr>
            <a:spLocks noChangeArrowheads="1" noChangeShapeType="1" noTextEdit="1"/>
          </p:cNvSpPr>
          <p:nvPr/>
        </p:nvSpPr>
        <p:spPr bwMode="auto">
          <a:xfrm>
            <a:off x="5795963" y="5876925"/>
            <a:ext cx="2881312" cy="360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 prívlastková</a:t>
            </a:r>
            <a:endParaRPr lang="sk-SK" sz="24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250825" y="476250"/>
            <a:ext cx="8208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1">
                <a:solidFill>
                  <a:srgbClr val="FFC000"/>
                </a:solidFill>
                <a:latin typeface="Bookman Old Style" panose="02050604050505020204" pitchFamily="18" charset="0"/>
              </a:rPr>
              <a:t>...URČÍME VETU PODĽA ZLOŽENIA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23850" y="1268413"/>
            <a:ext cx="8135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b="1">
                <a:latin typeface="Bookman Old Style" panose="02050604050505020204" pitchFamily="18" charset="0"/>
              </a:rPr>
              <a:t>JEDNODUCHÉ SÚVETIE – 2 myšlienky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2051050" y="1916113"/>
            <a:ext cx="2305050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2411413" y="1916113"/>
            <a:ext cx="24193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WordArt 23"/>
          <p:cNvSpPr>
            <a:spLocks noChangeArrowheads="1" noChangeShapeType="1" noTextEdit="1"/>
          </p:cNvSpPr>
          <p:nvPr/>
        </p:nvSpPr>
        <p:spPr bwMode="auto">
          <a:xfrm>
            <a:off x="5795963" y="6308725"/>
            <a:ext cx="2879725" cy="360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VV doplnková</a:t>
            </a:r>
            <a:endParaRPr lang="sk-SK" sz="36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305" name="Obrázo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508500"/>
            <a:ext cx="2932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6158" grpId="0"/>
      <p:bldP spid="297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8048625" cy="1400175"/>
          </a:xfrm>
        </p:spPr>
        <p:txBody>
          <a:bodyPr/>
          <a:lstStyle/>
          <a:p>
            <a:pPr eaLnBrk="1" hangingPunct="1"/>
            <a:r>
              <a:rPr lang="sk-SK" altLang="sk-SK" b="1" i="1" smtClean="0">
                <a:solidFill>
                  <a:srgbClr val="FFFF00"/>
                </a:solidFill>
              </a:rPr>
              <a:t>4</a:t>
            </a:r>
            <a:r>
              <a:rPr lang="sk-SK" altLang="sk-SK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. </a:t>
            </a:r>
            <a:r>
              <a:rPr lang="sk-SK" altLang="sk-SK" b="1" i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Určíme vetné členy.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1484313"/>
            <a:ext cx="7705725" cy="3600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4000" b="1" dirty="0" smtClean="0">
                <a:latin typeface="Bookman Old Style" panose="02050604050505020204" pitchFamily="18" charset="0"/>
              </a:rPr>
              <a:t>5</a:t>
            </a:r>
            <a:r>
              <a:rPr lang="sk-SK" altLang="sk-SK" sz="4000" b="1" i="1" dirty="0" smtClean="0">
                <a:latin typeface="Bookman Old Style" panose="02050604050505020204" pitchFamily="18" charset="0"/>
              </a:rPr>
              <a:t>. Určíme sklady vo vete.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4000" b="1" i="1" dirty="0" smtClean="0">
                <a:latin typeface="Bookman Old Style" panose="02050604050505020204" pitchFamily="18" charset="0"/>
              </a:rPr>
              <a:t>6. Určíme vzťahy vo vete.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altLang="sk-SK" sz="4000" b="1" i="1" dirty="0" smtClean="0">
                <a:latin typeface="Bookman Old Style" panose="02050604050505020204" pitchFamily="18" charset="0"/>
              </a:rPr>
              <a:t>7. Znázorníme ich graficky</a:t>
            </a:r>
            <a:r>
              <a:rPr lang="sk-SK" altLang="sk-SK" sz="4000" b="1" dirty="0" smtClean="0">
                <a:latin typeface="Bookman Old Style" panose="02050604050505020204" pitchFamily="18" charset="0"/>
              </a:rPr>
              <a:t>.</a:t>
            </a:r>
          </a:p>
          <a:p>
            <a:pPr marL="796925" indent="-796925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sz="4000" b="1" i="1" dirty="0" smtClean="0">
                <a:latin typeface="Bookman Old Style" panose="02050604050505020204" pitchFamily="18" charset="0"/>
              </a:rPr>
              <a:t>8.</a:t>
            </a:r>
            <a:r>
              <a:rPr lang="sk-SK" altLang="sk-SK" sz="4000" b="1" dirty="0" smtClean="0">
                <a:latin typeface="Bookman Old Style" panose="02050604050505020204" pitchFamily="18" charset="0"/>
              </a:rPr>
              <a:t> </a:t>
            </a:r>
            <a:r>
              <a:rPr lang="sk-SK" altLang="sk-SK" sz="3200" b="1" i="1" dirty="0">
                <a:latin typeface="Bookman Old Style" panose="02050604050505020204" pitchFamily="18" charset="0"/>
              </a:rPr>
              <a:t>V prípade zloženého </a:t>
            </a:r>
            <a:r>
              <a:rPr lang="sk-SK" altLang="sk-SK" sz="3200" b="1" i="1" dirty="0" smtClean="0">
                <a:latin typeface="Bookman Old Style" panose="02050604050505020204" pitchFamily="18" charset="0"/>
              </a:rPr>
              <a:t>súvetia zaznačíme </a:t>
            </a:r>
            <a:r>
              <a:rPr lang="sk-SK" altLang="sk-SK" sz="3200" b="1" i="1" dirty="0">
                <a:latin typeface="Bookman Old Style" panose="02050604050505020204" pitchFamily="18" charset="0"/>
              </a:rPr>
              <a:t>súvetie graficky</a:t>
            </a:r>
            <a:r>
              <a:rPr lang="sk-SK" altLang="sk-SK" sz="4000" b="1" i="1" dirty="0">
                <a:latin typeface="Bookman Old Style" panose="020506040505050202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4000" b="1" dirty="0" smtClean="0">
              <a:latin typeface="Bookman Old Style" panose="0205060405050502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altLang="sk-SK" sz="4000" b="1" dirty="0" smtClean="0">
              <a:latin typeface="Bookman Old Style" panose="02050604050505020204" pitchFamily="18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4188" y="4797425"/>
            <a:ext cx="8264525" cy="172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3600" b="1" i="1" smtClean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4341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61000"/>
            <a:ext cx="705643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84188" y="947738"/>
            <a:ext cx="7975600" cy="1401762"/>
          </a:xfrm>
        </p:spPr>
        <p:txBody>
          <a:bodyPr/>
          <a:lstStyle/>
          <a:p>
            <a:pPr eaLnBrk="1" hangingPunct="1"/>
            <a:r>
              <a:rPr lang="sk-SK" altLang="sk-SK" sz="3200" b="1" smtClean="0">
                <a:solidFill>
                  <a:srgbClr val="FFFF00"/>
                </a:solidFill>
              </a:rPr>
              <a:t>Keď prišli, povedali im, že zahrmelo.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4608512" cy="4195763"/>
          </a:xfrm>
        </p:spPr>
        <p:txBody>
          <a:bodyPr/>
          <a:lstStyle/>
          <a:p>
            <a:pPr marL="495300" indent="-495300" eaLnBrk="1" hangingPunct="1">
              <a:buFont typeface="Wingdings" panose="05000000000000000000" pitchFamily="2" charset="2"/>
              <a:buAutoNum type="arabicPeriod"/>
            </a:pPr>
            <a:r>
              <a:rPr lang="sk-SK" altLang="sk-SK" sz="2600" b="1" smtClean="0"/>
              <a:t>oznamovacia veta</a:t>
            </a:r>
          </a:p>
          <a:p>
            <a:pPr marL="495300" indent="-495300" eaLnBrk="1" hangingPunct="1">
              <a:buFont typeface="Wingdings" panose="05000000000000000000" pitchFamily="2" charset="2"/>
              <a:buAutoNum type="arabicPeriod"/>
            </a:pPr>
            <a:r>
              <a:rPr lang="sk-SK" altLang="sk-SK" sz="2600" b="1" smtClean="0"/>
              <a:t>zložené súvetie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sk-SK" altLang="sk-SK" sz="2600" smtClean="0"/>
              <a:t>   		</a:t>
            </a:r>
            <a:r>
              <a:rPr lang="sk-SK" altLang="sk-SK" sz="2400" b="1" smtClean="0"/>
              <a:t>2- členná neúplná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endParaRPr lang="sk-SK" altLang="sk-SK" sz="2400" smtClean="0"/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sk-SK" altLang="sk-SK" sz="2400" smtClean="0"/>
              <a:t>		</a:t>
            </a:r>
            <a:r>
              <a:rPr lang="sk-SK" altLang="sk-SK" sz="2400" b="1" smtClean="0"/>
              <a:t>2- členná neúplná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endParaRPr lang="sk-SK" altLang="sk-SK" sz="2400" smtClean="0"/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sk-SK" altLang="sk-SK" sz="2400" smtClean="0"/>
              <a:t>		</a:t>
            </a:r>
            <a:r>
              <a:rPr lang="sk-SK" altLang="sk-SK" sz="2000" b="1" smtClean="0"/>
              <a:t>1- členná slovesná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41800" y="3141663"/>
            <a:ext cx="4433888" cy="4083050"/>
          </a:xfrm>
        </p:spPr>
        <p:txBody>
          <a:bodyPr/>
          <a:lstStyle/>
          <a:p>
            <a:pPr marL="1309688" lvl="2" indent="-400050" algn="r" eaLnBrk="1" hangingPunct="1">
              <a:buFont typeface="Wingdings" panose="05000000000000000000" pitchFamily="2" charset="2"/>
              <a:buNone/>
            </a:pPr>
            <a:r>
              <a:rPr lang="sk-SK" altLang="sk-SK" sz="2100" smtClean="0">
                <a:solidFill>
                  <a:schemeClr val="accent2"/>
                </a:solidFill>
              </a:rPr>
              <a:t>	                </a:t>
            </a:r>
            <a:r>
              <a:rPr lang="sk-SK" altLang="sk-SK" sz="2400" b="1" smtClean="0">
                <a:solidFill>
                  <a:schemeClr val="accent2"/>
                </a:solidFill>
              </a:rPr>
              <a:t>Keď prišli,</a:t>
            </a:r>
          </a:p>
          <a:p>
            <a:pPr marL="1309688" lvl="2" indent="-400050" eaLnBrk="1" hangingPunct="1">
              <a:buFont typeface="Wingdings" panose="05000000000000000000" pitchFamily="2" charset="2"/>
              <a:buNone/>
            </a:pPr>
            <a:endParaRPr lang="sk-SK" altLang="sk-SK" sz="2400" smtClean="0">
              <a:solidFill>
                <a:schemeClr val="accent2"/>
              </a:solidFill>
            </a:endParaRPr>
          </a:p>
          <a:p>
            <a:pPr marL="1309688" lvl="2" indent="-400050" algn="r" eaLnBrk="1" hangingPunct="1">
              <a:buFont typeface="Wingdings" panose="05000000000000000000" pitchFamily="2" charset="2"/>
              <a:buNone/>
            </a:pPr>
            <a:r>
              <a:rPr lang="sk-SK" altLang="sk-SK" sz="2400" smtClean="0">
                <a:solidFill>
                  <a:schemeClr val="accent2"/>
                </a:solidFill>
              </a:rPr>
              <a:t>   </a:t>
            </a:r>
            <a:r>
              <a:rPr lang="sk-SK" altLang="sk-SK" sz="2400" b="1" smtClean="0">
                <a:solidFill>
                  <a:schemeClr val="accent2"/>
                </a:solidFill>
              </a:rPr>
              <a:t>povedali im,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endParaRPr lang="sk-SK" altLang="sk-SK" sz="2400" smtClean="0">
              <a:solidFill>
                <a:schemeClr val="accent2"/>
              </a:solidFill>
            </a:endParaRPr>
          </a:p>
          <a:p>
            <a:pPr marL="495300" indent="-495300" algn="r" eaLnBrk="1" hangingPunct="1">
              <a:buFont typeface="Wingdings" panose="05000000000000000000" pitchFamily="2" charset="2"/>
              <a:buNone/>
            </a:pPr>
            <a:r>
              <a:rPr lang="sk-SK" altLang="sk-SK" sz="2400" smtClean="0">
                <a:solidFill>
                  <a:schemeClr val="accent2"/>
                </a:solidFill>
              </a:rPr>
              <a:t>	        </a:t>
            </a:r>
            <a:r>
              <a:rPr lang="sk-SK" altLang="sk-SK" sz="2400" b="1" smtClean="0">
                <a:solidFill>
                  <a:schemeClr val="accent2"/>
                </a:solidFill>
              </a:rPr>
              <a:t>že zahrmelo.</a:t>
            </a:r>
          </a:p>
          <a:p>
            <a:pPr marL="495300" indent="-495300" eaLnBrk="1" hangingPunct="1">
              <a:buFont typeface="Wingdings" panose="05000000000000000000" pitchFamily="2" charset="2"/>
              <a:buNone/>
            </a:pPr>
            <a:r>
              <a:rPr lang="sk-SK" altLang="sk-SK" sz="2600" smtClean="0">
                <a:solidFill>
                  <a:schemeClr val="accent2"/>
                </a:solidFill>
              </a:rPr>
              <a:t>		    	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19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vv 1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3203575" y="260450"/>
            <a:ext cx="67151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 Black" panose="020B0A04020102020204" pitchFamily="34" charset="0"/>
              </a:rPr>
              <a:t> 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 panose="020B0A04020102020204" pitchFamily="34" charset="0"/>
              </a:rPr>
              <a:t>HV</a:t>
            </a:r>
          </a:p>
        </p:txBody>
      </p:sp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5435600" y="404813"/>
            <a:ext cx="795338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vv 2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1557338" y="404813"/>
            <a:ext cx="179070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851275" y="404813"/>
            <a:ext cx="158432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876" name="WordArt 12"/>
          <p:cNvSpPr>
            <a:spLocks noChangeArrowheads="1" noChangeShapeType="1" noTextEdit="1"/>
          </p:cNvSpPr>
          <p:nvPr/>
        </p:nvSpPr>
        <p:spPr bwMode="auto">
          <a:xfrm>
            <a:off x="683568" y="4076873"/>
            <a:ext cx="6715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 Black" panose="020B0A04020102020204" pitchFamily="34" charset="0"/>
              </a:rPr>
              <a:t> 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HV</a:t>
            </a:r>
          </a:p>
        </p:txBody>
      </p:sp>
      <p:sp>
        <p:nvSpPr>
          <p:cNvPr id="36877" name="WordArt 13"/>
          <p:cNvSpPr>
            <a:spLocks noChangeArrowheads="1" noChangeShapeType="1" noTextEdit="1"/>
          </p:cNvSpPr>
          <p:nvPr/>
        </p:nvSpPr>
        <p:spPr bwMode="auto">
          <a:xfrm>
            <a:off x="611188" y="3141663"/>
            <a:ext cx="81915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vv 1</a:t>
            </a:r>
          </a:p>
        </p:txBody>
      </p:sp>
      <p:sp>
        <p:nvSpPr>
          <p:cNvPr id="36878" name="WordArt 14"/>
          <p:cNvSpPr>
            <a:spLocks noChangeArrowheads="1" noChangeShapeType="1" noTextEdit="1"/>
          </p:cNvSpPr>
          <p:nvPr/>
        </p:nvSpPr>
        <p:spPr bwMode="auto">
          <a:xfrm>
            <a:off x="755650" y="5229225"/>
            <a:ext cx="795338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vv 2</a:t>
            </a:r>
          </a:p>
        </p:txBody>
      </p:sp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>
            <a:off x="7062788" y="2827338"/>
            <a:ext cx="533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  oni</a:t>
            </a:r>
          </a:p>
        </p:txBody>
      </p:sp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6588125" y="2827338"/>
            <a:ext cx="381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2n</a:t>
            </a:r>
          </a:p>
        </p:txBody>
      </p:sp>
      <p:sp>
        <p:nvSpPr>
          <p:cNvPr id="36885" name="WordArt 21"/>
          <p:cNvSpPr>
            <a:spLocks noChangeArrowheads="1" noChangeShapeType="1" noTextEdit="1"/>
          </p:cNvSpPr>
          <p:nvPr/>
        </p:nvSpPr>
        <p:spPr bwMode="auto">
          <a:xfrm>
            <a:off x="8304213" y="2840038"/>
            <a:ext cx="371475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1s</a:t>
            </a:r>
          </a:p>
        </p:txBody>
      </p:sp>
      <p:sp>
        <p:nvSpPr>
          <p:cNvPr id="36887" name="WordArt 23"/>
          <p:cNvSpPr>
            <a:spLocks noChangeArrowheads="1" noChangeShapeType="1" noTextEdit="1"/>
          </p:cNvSpPr>
          <p:nvPr/>
        </p:nvSpPr>
        <p:spPr bwMode="auto">
          <a:xfrm>
            <a:off x="5262563" y="3860800"/>
            <a:ext cx="533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  oni</a:t>
            </a:r>
          </a:p>
        </p:txBody>
      </p:sp>
      <p:sp>
        <p:nvSpPr>
          <p:cNvPr id="36888" name="WordArt 24"/>
          <p:cNvSpPr>
            <a:spLocks noChangeArrowheads="1" noChangeShapeType="1" noTextEdit="1"/>
          </p:cNvSpPr>
          <p:nvPr/>
        </p:nvSpPr>
        <p:spPr bwMode="auto">
          <a:xfrm>
            <a:off x="6211888" y="3860800"/>
            <a:ext cx="304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2n</a:t>
            </a:r>
          </a:p>
        </p:txBody>
      </p: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6937375" y="3848100"/>
            <a:ext cx="371475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1s</a:t>
            </a: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8135938" y="3860800"/>
            <a:ext cx="3238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3n</a:t>
            </a:r>
          </a:p>
        </p:txBody>
      </p: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7524750" y="4797425"/>
            <a:ext cx="3333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VZ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4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19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34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4400"/>
                            </p:stCondLst>
                            <p:childTnLst>
                              <p:par>
                                <p:cTn id="1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100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0" decel="100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6400"/>
                            </p:stCondLst>
                            <p:childTnLst>
                              <p:par>
                                <p:cTn id="1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00" decel="100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8400"/>
                            </p:stCondLst>
                            <p:childTnLst>
                              <p:par>
                                <p:cTn id="1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decel="100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0" decel="100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400"/>
                            </p:stCondLst>
                            <p:childTnLst>
                              <p:par>
                                <p:cTn id="1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800" decel="100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2400"/>
                            </p:stCondLst>
                            <p:childTnLst>
                              <p:par>
                                <p:cTn id="1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0" decel="100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4400"/>
                            </p:stCondLst>
                            <p:childTnLst>
                              <p:par>
                                <p:cTn id="1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0" decel="100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  <p:bldP spid="3687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23875"/>
            <a:ext cx="8001000" cy="1033463"/>
          </a:xfrm>
        </p:spPr>
        <p:txBody>
          <a:bodyPr/>
          <a:lstStyle/>
          <a:p>
            <a:pPr eaLnBrk="1" hangingPunct="1"/>
            <a:r>
              <a:rPr lang="sk-SK" altLang="sk-SK" sz="24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SKLADY:    </a:t>
            </a:r>
            <a:r>
              <a:rPr lang="sk-SK" altLang="sk-SK" sz="2400" b="1" smtClean="0">
                <a:latin typeface="Bookman Old Style" panose="02050604050505020204" pitchFamily="18" charset="0"/>
              </a:rPr>
              <a:t>VV1: 	</a:t>
            </a:r>
            <a:br>
              <a:rPr lang="sk-SK" altLang="sk-SK" sz="2400" b="1" smtClean="0">
                <a:latin typeface="Bookman Old Style" panose="02050604050505020204" pitchFamily="18" charset="0"/>
              </a:rPr>
            </a:br>
            <a:r>
              <a:rPr lang="sk-SK" altLang="sk-SK" sz="2400" b="1" smtClean="0">
                <a:latin typeface="Bookman Old Style" panose="02050604050505020204" pitchFamily="18" charset="0"/>
              </a:rPr>
              <a:t>                                      prišli – prisudzovací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2857500" cy="205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400" b="1" smtClean="0">
                <a:latin typeface="Bookman Old Style" panose="02050604050505020204" pitchFamily="18" charset="0"/>
              </a:rPr>
              <a:t>VV1: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400" smtClean="0"/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357563"/>
            <a:ext cx="3573462" cy="24907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400" b="1" smtClean="0">
                <a:latin typeface="Bookman Old Style" panose="02050604050505020204" pitchFamily="18" charset="0"/>
              </a:rPr>
              <a:t>HV: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400" smtClean="0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132138" y="908050"/>
            <a:ext cx="792162" cy="46196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2400" dirty="0">
                <a:latin typeface="Bookman Old Style" panose="02050604050505020204" pitchFamily="18" charset="0"/>
              </a:rPr>
              <a:t>Oni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2124075" y="1484313"/>
            <a:ext cx="6569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Bookman Old Style" panose="02050604050505020204" pitchFamily="18" charset="0"/>
              </a:rPr>
              <a:t>HV: 	             povedali – </a:t>
            </a:r>
            <a:r>
              <a:rPr lang="sk-SK" altLang="sk-SK" sz="2400" b="1">
                <a:solidFill>
                  <a:schemeClr val="tx2"/>
                </a:solidFill>
                <a:latin typeface="Bookman Old Style" panose="02050604050505020204" pitchFamily="18" charset="0"/>
              </a:rPr>
              <a:t>prisudzovací</a:t>
            </a:r>
            <a:r>
              <a:rPr lang="sk-SK" altLang="sk-SK" sz="2400" b="1">
                <a:latin typeface="Bookman Old Style" panose="02050604050505020204" pitchFamily="18" charset="0"/>
              </a:rPr>
              <a:t> </a:t>
            </a:r>
            <a:r>
              <a:rPr lang="sk-SK" altLang="sk-SK" sz="2400" b="1">
                <a:latin typeface="Verdana" panose="020B0604030504040204" pitchFamily="34" charset="0"/>
              </a:rPr>
              <a:t>	        	</a:t>
            </a: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2916238" y="1484313"/>
            <a:ext cx="792162" cy="461962"/>
          </a:xfrm>
          <a:prstGeom prst="rect">
            <a:avLst/>
          </a:prstGeom>
          <a:noFill/>
          <a:ln w="28575">
            <a:solidFill>
              <a:srgbClr val="FFFFFF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2400" dirty="0">
                <a:latin typeface="Bookman Old Style" panose="02050604050505020204" pitchFamily="18" charset="0"/>
              </a:rPr>
              <a:t>Oni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3348038" y="1989138"/>
            <a:ext cx="5181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400">
                <a:latin typeface="Bookman Old Style" panose="02050604050505020204" pitchFamily="18" charset="0"/>
              </a:rPr>
              <a:t>   </a:t>
            </a:r>
            <a:r>
              <a:rPr lang="sk-SK" altLang="sk-SK" sz="2400" b="1">
                <a:latin typeface="Bookman Old Style" panose="02050604050505020204" pitchFamily="18" charset="0"/>
              </a:rPr>
              <a:t>povedali       im  – určovací  </a:t>
            </a:r>
            <a:r>
              <a:rPr lang="sk-SK" altLang="sk-SK" sz="2400">
                <a:latin typeface="Verdana" panose="020B0604030504040204" pitchFamily="34" charset="0"/>
              </a:rPr>
              <a:t>	</a:t>
            </a: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684213" y="2276475"/>
            <a:ext cx="7921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anose="020B0604030504040204" pitchFamily="34" charset="0"/>
            </a:endParaRPr>
          </a:p>
        </p:txBody>
      </p:sp>
      <p:sp>
        <p:nvSpPr>
          <p:cNvPr id="12312" name="Text Box 30"/>
          <p:cNvSpPr txBox="1">
            <a:spLocks noChangeArrowheads="1"/>
          </p:cNvSpPr>
          <p:nvPr/>
        </p:nvSpPr>
        <p:spPr bwMode="auto">
          <a:xfrm>
            <a:off x="755650" y="24209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Oni</a:t>
            </a:r>
          </a:p>
        </p:txBody>
      </p:sp>
      <p:sp>
        <p:nvSpPr>
          <p:cNvPr id="12313" name="Rectangle 31"/>
          <p:cNvSpPr>
            <a:spLocks noChangeArrowheads="1"/>
          </p:cNvSpPr>
          <p:nvPr/>
        </p:nvSpPr>
        <p:spPr bwMode="auto">
          <a:xfrm>
            <a:off x="1979613" y="2276475"/>
            <a:ext cx="1162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anose="020B0604030504040204" pitchFamily="34" charset="0"/>
            </a:endParaRPr>
          </a:p>
        </p:txBody>
      </p:sp>
      <p:sp>
        <p:nvSpPr>
          <p:cNvPr id="12314" name="Text Box 32"/>
          <p:cNvSpPr txBox="1">
            <a:spLocks noChangeArrowheads="1"/>
          </p:cNvSpPr>
          <p:nvPr/>
        </p:nvSpPr>
        <p:spPr bwMode="auto">
          <a:xfrm>
            <a:off x="2124075" y="2420938"/>
            <a:ext cx="828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  <a:latin typeface="Verdana" panose="020B0604030504040204" pitchFamily="34" charset="0"/>
              </a:rPr>
              <a:t>prišli</a:t>
            </a:r>
          </a:p>
        </p:txBody>
      </p:sp>
      <p:sp>
        <p:nvSpPr>
          <p:cNvPr id="18445" name="Line 33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16" name="Line 34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17" name="Rectangle 36"/>
          <p:cNvSpPr>
            <a:spLocks noChangeArrowheads="1"/>
          </p:cNvSpPr>
          <p:nvPr/>
        </p:nvSpPr>
        <p:spPr bwMode="auto">
          <a:xfrm>
            <a:off x="468313" y="3860800"/>
            <a:ext cx="7921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anose="020B0604030504040204" pitchFamily="34" charset="0"/>
            </a:endParaRPr>
          </a:p>
        </p:txBody>
      </p:sp>
      <p:sp>
        <p:nvSpPr>
          <p:cNvPr id="12318" name="Rectangle 37"/>
          <p:cNvSpPr>
            <a:spLocks noChangeArrowheads="1"/>
          </p:cNvSpPr>
          <p:nvPr/>
        </p:nvSpPr>
        <p:spPr bwMode="auto">
          <a:xfrm>
            <a:off x="1763713" y="3860800"/>
            <a:ext cx="15843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anose="020B0604030504040204" pitchFamily="34" charset="0"/>
            </a:endParaRPr>
          </a:p>
        </p:txBody>
      </p:sp>
      <p:sp>
        <p:nvSpPr>
          <p:cNvPr id="12319" name="Text Box 38"/>
          <p:cNvSpPr txBox="1">
            <a:spLocks noChangeArrowheads="1"/>
          </p:cNvSpPr>
          <p:nvPr/>
        </p:nvSpPr>
        <p:spPr bwMode="auto">
          <a:xfrm>
            <a:off x="539750" y="40052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  <a:latin typeface="Verdana" panose="020B0604030504040204" pitchFamily="34" charset="0"/>
              </a:rPr>
              <a:t>Oni</a:t>
            </a:r>
          </a:p>
        </p:txBody>
      </p:sp>
      <p:sp>
        <p:nvSpPr>
          <p:cNvPr id="12320" name="Text Box 39"/>
          <p:cNvSpPr txBox="1">
            <a:spLocks noChangeArrowheads="1"/>
          </p:cNvSpPr>
          <p:nvPr/>
        </p:nvSpPr>
        <p:spPr bwMode="auto">
          <a:xfrm>
            <a:off x="1763713" y="4005263"/>
            <a:ext cx="1400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1600" b="1">
                <a:solidFill>
                  <a:srgbClr val="FF0000"/>
                </a:solidFill>
                <a:latin typeface="Verdana" panose="020B0604030504040204" pitchFamily="34" charset="0"/>
              </a:rPr>
              <a:t>povedali</a:t>
            </a:r>
            <a:endParaRPr lang="sk-SK" altLang="sk-SK" sz="1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2321" name="Line 40"/>
          <p:cNvSpPr>
            <a:spLocks noChangeShapeType="1"/>
          </p:cNvSpPr>
          <p:nvPr/>
        </p:nvSpPr>
        <p:spPr bwMode="auto">
          <a:xfrm>
            <a:off x="1258888" y="42926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22" name="Line 41"/>
          <p:cNvSpPr>
            <a:spLocks noChangeShapeType="1"/>
          </p:cNvSpPr>
          <p:nvPr/>
        </p:nvSpPr>
        <p:spPr bwMode="auto">
          <a:xfrm>
            <a:off x="1258888" y="4149725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53" name="WordArt 42"/>
          <p:cNvSpPr>
            <a:spLocks noChangeArrowheads="1" noChangeShapeType="1" noTextEdit="1"/>
          </p:cNvSpPr>
          <p:nvPr/>
        </p:nvSpPr>
        <p:spPr bwMode="auto">
          <a:xfrm>
            <a:off x="1563688" y="2205038"/>
            <a:ext cx="2000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 panose="020B0A04020102020204" pitchFamily="34" charset="0"/>
              </a:rPr>
              <a:t> z</a:t>
            </a:r>
          </a:p>
        </p:txBody>
      </p:sp>
      <p:sp>
        <p:nvSpPr>
          <p:cNvPr id="18454" name="WordArt 43"/>
          <p:cNvSpPr>
            <a:spLocks noChangeArrowheads="1" noChangeShapeType="1" noTextEdit="1"/>
          </p:cNvSpPr>
          <p:nvPr/>
        </p:nvSpPr>
        <p:spPr bwMode="auto">
          <a:xfrm>
            <a:off x="1331913" y="3644900"/>
            <a:ext cx="2000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 panose="020B0A04020102020204" pitchFamily="34" charset="0"/>
              </a:rPr>
              <a:t> z</a:t>
            </a:r>
          </a:p>
        </p:txBody>
      </p:sp>
      <p:sp>
        <p:nvSpPr>
          <p:cNvPr id="12325" name="Rectangle 44"/>
          <p:cNvSpPr>
            <a:spLocks noChangeArrowheads="1"/>
          </p:cNvSpPr>
          <p:nvPr/>
        </p:nvSpPr>
        <p:spPr bwMode="auto">
          <a:xfrm>
            <a:off x="3563938" y="4725988"/>
            <a:ext cx="7921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anose="020B0604030504040204" pitchFamily="34" charset="0"/>
            </a:endParaRPr>
          </a:p>
        </p:txBody>
      </p:sp>
      <p:sp>
        <p:nvSpPr>
          <p:cNvPr id="12326" name="Text Box 45"/>
          <p:cNvSpPr txBox="1">
            <a:spLocks noChangeArrowheads="1"/>
          </p:cNvSpPr>
          <p:nvPr/>
        </p:nvSpPr>
        <p:spPr bwMode="auto">
          <a:xfrm>
            <a:off x="3573463" y="4797425"/>
            <a:ext cx="638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  <a:latin typeface="Verdana" panose="020B0604030504040204" pitchFamily="34" charset="0"/>
              </a:rPr>
              <a:t>im</a:t>
            </a:r>
          </a:p>
        </p:txBody>
      </p:sp>
      <p:sp>
        <p:nvSpPr>
          <p:cNvPr id="12327" name="Line 46"/>
          <p:cNvSpPr>
            <a:spLocks noChangeShapeType="1"/>
          </p:cNvSpPr>
          <p:nvPr/>
        </p:nvSpPr>
        <p:spPr bwMode="auto">
          <a:xfrm>
            <a:off x="3346450" y="45085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58" name="WordArt 47"/>
          <p:cNvSpPr>
            <a:spLocks noChangeArrowheads="1" noChangeShapeType="1" noTextEdit="1"/>
          </p:cNvSpPr>
          <p:nvPr/>
        </p:nvSpPr>
        <p:spPr bwMode="auto">
          <a:xfrm>
            <a:off x="3492500" y="4222750"/>
            <a:ext cx="2873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 panose="020B0A04020102020204" pitchFamily="34" charset="0"/>
              </a:rPr>
              <a:t> v</a:t>
            </a:r>
          </a:p>
        </p:txBody>
      </p:sp>
      <p:sp>
        <p:nvSpPr>
          <p:cNvPr id="18459" name="Rectangle 49"/>
          <p:cNvSpPr>
            <a:spLocks noChangeArrowheads="1"/>
          </p:cNvSpPr>
          <p:nvPr/>
        </p:nvSpPr>
        <p:spPr bwMode="auto">
          <a:xfrm>
            <a:off x="2124075" y="6135688"/>
            <a:ext cx="6561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solidFill>
                  <a:srgbClr val="FFFF00"/>
                </a:solidFill>
                <a:latin typeface="Verdana" panose="020B0604030504040204" pitchFamily="34" charset="0"/>
              </a:rPr>
              <a:t>Keď prišli, povedali im, že zahrmelo.</a:t>
            </a:r>
          </a:p>
        </p:txBody>
      </p:sp>
      <p:sp>
        <p:nvSpPr>
          <p:cNvPr id="41010" name="WordArt 50"/>
          <p:cNvSpPr>
            <a:spLocks noChangeArrowheads="1" noChangeShapeType="1" noTextEdit="1"/>
          </p:cNvSpPr>
          <p:nvPr/>
        </p:nvSpPr>
        <p:spPr bwMode="auto">
          <a:xfrm>
            <a:off x="1979613" y="5591175"/>
            <a:ext cx="1223962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vv 1</a:t>
            </a:r>
          </a:p>
        </p:txBody>
      </p:sp>
      <p:sp>
        <p:nvSpPr>
          <p:cNvPr id="41011" name="WordArt 51"/>
          <p:cNvSpPr>
            <a:spLocks noChangeArrowheads="1" noChangeShapeType="1" noTextEdit="1"/>
          </p:cNvSpPr>
          <p:nvPr/>
        </p:nvSpPr>
        <p:spPr bwMode="auto">
          <a:xfrm>
            <a:off x="4932040" y="5229002"/>
            <a:ext cx="67151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 Black" panose="020B0A04020102020204" pitchFamily="34" charset="0"/>
              </a:rPr>
              <a:t> </a:t>
            </a:r>
            <a:r>
              <a:rPr lang="sk-SK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HV</a:t>
            </a:r>
          </a:p>
        </p:txBody>
      </p:sp>
      <p:sp>
        <p:nvSpPr>
          <p:cNvPr id="41012" name="WordArt 52"/>
          <p:cNvSpPr>
            <a:spLocks noChangeArrowheads="1" noChangeShapeType="1" noTextEdit="1"/>
          </p:cNvSpPr>
          <p:nvPr/>
        </p:nvSpPr>
        <p:spPr bwMode="auto">
          <a:xfrm>
            <a:off x="7740650" y="5516563"/>
            <a:ext cx="795338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vv 2</a:t>
            </a:r>
          </a:p>
        </p:txBody>
      </p:sp>
      <p:sp>
        <p:nvSpPr>
          <p:cNvPr id="18463" name="Line 54"/>
          <p:cNvSpPr>
            <a:spLocks noChangeShapeType="1"/>
          </p:cNvSpPr>
          <p:nvPr/>
        </p:nvSpPr>
        <p:spPr bwMode="auto">
          <a:xfrm flipH="1">
            <a:off x="3203575" y="5630863"/>
            <a:ext cx="1579563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64" name="Line 55"/>
          <p:cNvSpPr>
            <a:spLocks noChangeShapeType="1"/>
          </p:cNvSpPr>
          <p:nvPr/>
        </p:nvSpPr>
        <p:spPr bwMode="auto">
          <a:xfrm>
            <a:off x="5940425" y="5630863"/>
            <a:ext cx="1511300" cy="46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65" name="Line 56"/>
          <p:cNvSpPr>
            <a:spLocks noChangeShapeType="1"/>
          </p:cNvSpPr>
          <p:nvPr/>
        </p:nvSpPr>
        <p:spPr bwMode="auto">
          <a:xfrm>
            <a:off x="3995738" y="10525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36" name="Line 57"/>
          <p:cNvSpPr>
            <a:spLocks noChangeShapeType="1"/>
          </p:cNvSpPr>
          <p:nvPr/>
        </p:nvSpPr>
        <p:spPr bwMode="auto">
          <a:xfrm>
            <a:off x="3995738" y="1125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37" name="Line 58"/>
          <p:cNvSpPr>
            <a:spLocks noChangeShapeType="1"/>
          </p:cNvSpPr>
          <p:nvPr/>
        </p:nvSpPr>
        <p:spPr bwMode="auto">
          <a:xfrm>
            <a:off x="4067175" y="1773238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38" name="Line 59"/>
          <p:cNvSpPr>
            <a:spLocks noChangeShapeType="1"/>
          </p:cNvSpPr>
          <p:nvPr/>
        </p:nvSpPr>
        <p:spPr bwMode="auto">
          <a:xfrm>
            <a:off x="4067175" y="1700213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69" name="Line 60"/>
          <p:cNvSpPr>
            <a:spLocks noChangeShapeType="1"/>
          </p:cNvSpPr>
          <p:nvPr/>
        </p:nvSpPr>
        <p:spPr bwMode="auto">
          <a:xfrm>
            <a:off x="5292725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Obdĺžnik 2"/>
          <p:cNvSpPr>
            <a:spLocks noChangeArrowheads="1"/>
          </p:cNvSpPr>
          <p:nvPr/>
        </p:nvSpPr>
        <p:spPr bwMode="auto">
          <a:xfrm>
            <a:off x="3132138" y="2708275"/>
            <a:ext cx="55530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Bookman Old Style" panose="02050604050505020204" pitchFamily="18" charset="0"/>
              </a:rPr>
              <a:t>VV2: vo vete nie je nijaký sklad</a:t>
            </a:r>
          </a:p>
        </p:txBody>
      </p:sp>
      <p:pic>
        <p:nvPicPr>
          <p:cNvPr id="18471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73463"/>
            <a:ext cx="36131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 build="p"/>
      <p:bldP spid="12293" grpId="0" animBg="1"/>
      <p:bldP spid="12301" grpId="0"/>
      <p:bldP spid="12302" grpId="0" animBg="1"/>
      <p:bldP spid="12309" grpId="0"/>
      <p:bldP spid="12311" grpId="0" animBg="1"/>
      <p:bldP spid="12312" grpId="0"/>
      <p:bldP spid="12313" grpId="0" animBg="1"/>
      <p:bldP spid="12314" grpId="0"/>
      <p:bldP spid="12317" grpId="0" animBg="1"/>
      <p:bldP spid="12318" grpId="0" animBg="1"/>
      <p:bldP spid="12319" grpId="0"/>
      <p:bldP spid="12320" grpId="0"/>
      <p:bldP spid="12325" grpId="0" animBg="1"/>
      <p:bldP spid="1232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331913" y="3105150"/>
            <a:ext cx="6553200" cy="3132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r="100000" b="100000"/>
                  </a:path>
                </a:gradFill>
                <a:latin typeface="Arial Black" panose="020B0A04020102020204" pitchFamily="34" charset="0"/>
              </a:rPr>
              <a:t> Ďakujem za pozornosť.</a:t>
            </a:r>
          </a:p>
        </p:txBody>
      </p:sp>
      <p:pic>
        <p:nvPicPr>
          <p:cNvPr id="19459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806825"/>
            <a:ext cx="3189288" cy="1998663"/>
          </a:xfrm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492500" y="6138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rgbClr val="FFFF00"/>
                </a:solidFill>
              </a:rPr>
              <a:t>Marta Podhradská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balík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455</TotalTime>
  <Words>358</Words>
  <Application>Microsoft Office PowerPoint</Application>
  <PresentationFormat>Prezentácia na obrazovke (4:3)</PresentationFormat>
  <Paragraphs>108</Paragraphs>
  <Slides>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Century Gothic</vt:lpstr>
      <vt:lpstr>Arial</vt:lpstr>
      <vt:lpstr>Wingdings 3</vt:lpstr>
      <vt:lpstr>Bookman Old Style</vt:lpstr>
      <vt:lpstr>Wingdings</vt:lpstr>
      <vt:lpstr>Verdana</vt:lpstr>
      <vt:lpstr>Ión</vt:lpstr>
      <vt:lpstr>KOMPLEXNÝ VETNÝ ROZBOR</vt:lpstr>
      <vt:lpstr>Prezentácia programu PowerPoint</vt:lpstr>
      <vt:lpstr>Prezentácia programu PowerPoint</vt:lpstr>
      <vt:lpstr>Prezentácia programu PowerPoint</vt:lpstr>
      <vt:lpstr>4. Určíme vetné členy.</vt:lpstr>
      <vt:lpstr>Keď prišli, povedali im, že zahrmelo.</vt:lpstr>
      <vt:lpstr>SKLADY:    VV1:                                         prišli – prisudzovací</vt:lpstr>
      <vt:lpstr>Prezentácia programu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KOMPLEXNÝ VETNÝ ROZBOR</dc:title>
  <dc:creator>M.Podhradská</dc:creator>
  <cp:keywords>ZŠ Lehnice</cp:keywords>
  <cp:lastModifiedBy>HP</cp:lastModifiedBy>
  <cp:revision>47</cp:revision>
  <dcterms:created xsi:type="dcterms:W3CDTF">2007-04-30T16:35:45Z</dcterms:created>
  <dcterms:modified xsi:type="dcterms:W3CDTF">2018-03-18T12:23:46Z</dcterms:modified>
</cp:coreProperties>
</file>