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59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6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70" d="100"/>
          <a:sy n="70" d="100"/>
        </p:scale>
        <p:origin x="148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_rok_programu_Microsoft_Excel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527741248838741"/>
          <c:y val="2.7722969192885364E-2"/>
          <c:w val="0.52522138340954805"/>
          <c:h val="0.73942440731609971"/>
        </c:manualLayout>
      </c:layout>
      <c:scatterChart>
        <c:scatterStyle val="lineMarker"/>
        <c:varyColors val="0"/>
        <c:ser>
          <c:idx val="0"/>
          <c:order val="0"/>
          <c:tx>
            <c:v>Rezistor s odporom 50Ω</c:v>
          </c:tx>
          <c:marker>
            <c:symbol val="none"/>
          </c:marker>
          <c:xVal>
            <c:numRef>
              <c:f>Hárok1!$B$4:$B$12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  <c:pt idx="4">
                  <c:v>2.5</c:v>
                </c:pt>
                <c:pt idx="5">
                  <c:v>3</c:v>
                </c:pt>
                <c:pt idx="6">
                  <c:v>3.5</c:v>
                </c:pt>
                <c:pt idx="7">
                  <c:v>4</c:v>
                </c:pt>
                <c:pt idx="8">
                  <c:v>4.5</c:v>
                </c:pt>
              </c:numCache>
            </c:numRef>
          </c:xVal>
          <c:yVal>
            <c:numRef>
              <c:f>Hárok1!$C$4:$C$12</c:f>
              <c:numCache>
                <c:formatCode>General</c:formatCode>
                <c:ptCount val="9"/>
                <c:pt idx="0">
                  <c:v>0</c:v>
                </c:pt>
                <c:pt idx="1">
                  <c:v>2.0000000000000004E-2</c:v>
                </c:pt>
                <c:pt idx="2">
                  <c:v>3.0000000000000006E-2</c:v>
                </c:pt>
                <c:pt idx="3">
                  <c:v>4.0000000000000008E-2</c:v>
                </c:pt>
                <c:pt idx="4">
                  <c:v>5.000000000000001E-2</c:v>
                </c:pt>
                <c:pt idx="5">
                  <c:v>6.0000000000000012E-2</c:v>
                </c:pt>
                <c:pt idx="6">
                  <c:v>7.0000000000000021E-2</c:v>
                </c:pt>
                <c:pt idx="7">
                  <c:v>8.0000000000000016E-2</c:v>
                </c:pt>
                <c:pt idx="8">
                  <c:v>9.0000000000000024E-2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CB8-4132-97DF-8239BA73CCCE}"/>
            </c:ext>
          </c:extLst>
        </c:ser>
        <c:ser>
          <c:idx val="1"/>
          <c:order val="1"/>
          <c:tx>
            <c:v>Rezistor s odporom 200Ω</c:v>
          </c:tx>
          <c:marker>
            <c:symbol val="none"/>
          </c:marker>
          <c:xVal>
            <c:numRef>
              <c:f>Hárok1!$B$4:$B$12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  <c:pt idx="4">
                  <c:v>2.5</c:v>
                </c:pt>
                <c:pt idx="5">
                  <c:v>3</c:v>
                </c:pt>
                <c:pt idx="6">
                  <c:v>3.5</c:v>
                </c:pt>
                <c:pt idx="7">
                  <c:v>4</c:v>
                </c:pt>
                <c:pt idx="8">
                  <c:v>4.5</c:v>
                </c:pt>
              </c:numCache>
            </c:numRef>
          </c:xVal>
          <c:yVal>
            <c:numRef>
              <c:f>Hárok1!$D$4:$D$12</c:f>
              <c:numCache>
                <c:formatCode>General</c:formatCode>
                <c:ptCount val="9"/>
                <c:pt idx="0">
                  <c:v>0</c:v>
                </c:pt>
                <c:pt idx="1">
                  <c:v>5.000000000000001E-3</c:v>
                </c:pt>
                <c:pt idx="2">
                  <c:v>7.5000000000000015E-3</c:v>
                </c:pt>
                <c:pt idx="3">
                  <c:v>1.0000000000000002E-2</c:v>
                </c:pt>
                <c:pt idx="4">
                  <c:v>1.2500000000000002E-2</c:v>
                </c:pt>
                <c:pt idx="5">
                  <c:v>1.4999999999999998E-2</c:v>
                </c:pt>
                <c:pt idx="6">
                  <c:v>1.7500000000000009E-2</c:v>
                </c:pt>
                <c:pt idx="7">
                  <c:v>2.0000000000000004E-2</c:v>
                </c:pt>
                <c:pt idx="8">
                  <c:v>2.2500000000000006E-2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CB8-4132-97DF-8239BA73CC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030016"/>
        <c:axId val="63174912"/>
      </c:scatterChart>
      <c:valAx>
        <c:axId val="890300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Elektrické napätie U(V)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3174912"/>
        <c:crosses val="autoZero"/>
        <c:crossBetween val="midCat"/>
      </c:valAx>
      <c:valAx>
        <c:axId val="631749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Elektrický prúd I(A)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903001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27. 1. 2021</a:t>
            </a:fld>
            <a:endParaRPr lang="sk-SK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27. 1. 2021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27. 1. 2021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27. 1. 2021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27. 1. 2021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27. 1. 2021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27. 1. 2021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27. 1. 2021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27. 1. 2021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27. 1. 2021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27. 1. 2021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DBF51C5-EC21-4D3D-B713-4C1C5536DEA6}" type="datetimeFigureOut">
              <a:rPr lang="sk-SK" smtClean="0"/>
              <a:pPr/>
              <a:t>27. 1. 2021</a:t>
            </a:fld>
            <a:endParaRPr lang="sk-SK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642918"/>
            <a:ext cx="8172400" cy="2160240"/>
          </a:xfrm>
        </p:spPr>
        <p:txBody>
          <a:bodyPr>
            <a:noAutofit/>
          </a:bodyPr>
          <a:lstStyle/>
          <a:p>
            <a:pPr algn="ctr"/>
            <a:r>
              <a:rPr lang="sk-SK" sz="4400" b="1" dirty="0" smtClean="0"/>
              <a:t>Elektrický odpor vodiča.</a:t>
            </a:r>
            <a:br>
              <a:rPr lang="sk-SK" sz="4400" b="1" dirty="0" smtClean="0"/>
            </a:br>
            <a:r>
              <a:rPr lang="sk-SK" sz="4400" b="1" dirty="0" smtClean="0"/>
              <a:t>Ohmov zákon</a:t>
            </a:r>
            <a:endParaRPr lang="sk-SK" sz="4400" b="1" dirty="0"/>
          </a:p>
        </p:txBody>
      </p:sp>
      <p:pic>
        <p:nvPicPr>
          <p:cNvPr id="5122" name="Picture 2" descr="Georg Simon Ohm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140968"/>
            <a:ext cx="2143125" cy="272415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778098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BF6859"/>
                </a:solidFill>
              </a:rPr>
              <a:t>Elektrický odpor</a:t>
            </a:r>
            <a:endParaRPr lang="en-US" b="1" dirty="0">
              <a:solidFill>
                <a:srgbClr val="BF6859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15616" y="980728"/>
            <a:ext cx="8028384" cy="5267672"/>
          </a:xfrm>
        </p:spPr>
        <p:txBody>
          <a:bodyPr>
            <a:normAutofit/>
          </a:bodyPr>
          <a:lstStyle/>
          <a:p>
            <a:r>
              <a:rPr lang="sk-SK" sz="2800" dirty="0" smtClean="0">
                <a:latin typeface="Arial" pitchFamily="34" charset="0"/>
                <a:cs typeface="Arial" pitchFamily="34" charset="0"/>
              </a:rPr>
              <a:t>Každý vodič kladie prechádzajúcemu elektrickému prúdu odpor.</a:t>
            </a:r>
          </a:p>
          <a:p>
            <a:r>
              <a:rPr lang="sk-SK" sz="2800" dirty="0" smtClean="0">
                <a:latin typeface="Arial" pitchFamily="34" charset="0"/>
                <a:cs typeface="Arial" pitchFamily="34" charset="0"/>
              </a:rPr>
              <a:t>Elektrický odpor je fyzikálna veličina, označuje sa </a:t>
            </a:r>
            <a:r>
              <a:rPr lang="sk-SK" sz="2800" b="1" dirty="0" smtClean="0">
                <a:latin typeface="Arial" pitchFamily="34" charset="0"/>
                <a:cs typeface="Arial" pitchFamily="34" charset="0"/>
              </a:rPr>
              <a:t>R.</a:t>
            </a:r>
          </a:p>
          <a:p>
            <a:r>
              <a:rPr lang="sk-SK" sz="2800" dirty="0" smtClean="0">
                <a:latin typeface="Arial" pitchFamily="34" charset="0"/>
                <a:cs typeface="Arial" pitchFamily="34" charset="0"/>
              </a:rPr>
              <a:t>Jeho základnou jednotkou je </a:t>
            </a:r>
            <a:r>
              <a:rPr lang="sk-SK" sz="2800" b="1" dirty="0" smtClean="0">
                <a:latin typeface="Arial" pitchFamily="34" charset="0"/>
                <a:cs typeface="Arial" pitchFamily="34" charset="0"/>
              </a:rPr>
              <a:t>ohm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None/>
            </a:pPr>
            <a:r>
              <a:rPr lang="sk-SK" sz="2800" dirty="0" smtClean="0">
                <a:latin typeface="Arial" pitchFamily="34" charset="0"/>
                <a:cs typeface="Arial" pitchFamily="34" charset="0"/>
              </a:rPr>
              <a:t>označenie </a:t>
            </a:r>
            <a:r>
              <a:rPr lang="el-GR" sz="2800" b="1" dirty="0" smtClean="0">
                <a:latin typeface="Arial" pitchFamily="34" charset="0"/>
                <a:cs typeface="Arial" pitchFamily="34" charset="0"/>
              </a:rPr>
              <a:t>Ω</a:t>
            </a:r>
            <a:r>
              <a:rPr lang="sk-SK" sz="2800" b="1" dirty="0" smtClean="0">
                <a:latin typeface="Arial" pitchFamily="34" charset="0"/>
                <a:cs typeface="Arial" pitchFamily="34" charset="0"/>
              </a:rPr>
              <a:t>.</a:t>
            </a:r>
            <a:endParaRPr lang="sk-S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2800" u="sng" dirty="0" smtClean="0">
                <a:latin typeface="Arial" pitchFamily="34" charset="0"/>
                <a:cs typeface="Arial" pitchFamily="34" charset="0"/>
              </a:rPr>
              <a:t>Ďalšie jednotky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sk-SK" sz="2800" dirty="0" smtClean="0">
                <a:latin typeface="Arial" pitchFamily="34" charset="0"/>
                <a:cs typeface="Arial" pitchFamily="34" charset="0"/>
              </a:rPr>
              <a:t>1k</a:t>
            </a:r>
            <a:r>
              <a:rPr lang="el-GR" sz="2800" dirty="0" smtClean="0">
                <a:latin typeface="Arial" pitchFamily="34" charset="0"/>
                <a:cs typeface="Arial" pitchFamily="34" charset="0"/>
              </a:rPr>
              <a:t>Ω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 = 1 000 </a:t>
            </a:r>
            <a:r>
              <a:rPr lang="el-GR" sz="2800" dirty="0" smtClean="0"/>
              <a:t>Ω</a:t>
            </a:r>
            <a:endParaRPr lang="sk-SK" sz="2800" dirty="0" smtClean="0"/>
          </a:p>
          <a:p>
            <a:pPr>
              <a:buNone/>
            </a:pPr>
            <a:r>
              <a:rPr lang="sk-SK" sz="2800" dirty="0" smtClean="0">
                <a:latin typeface="Arial" pitchFamily="34" charset="0"/>
                <a:cs typeface="Arial" pitchFamily="34" charset="0"/>
              </a:rPr>
              <a:t>1M</a:t>
            </a:r>
            <a:r>
              <a:rPr lang="el-GR" sz="2800" dirty="0" smtClean="0">
                <a:latin typeface="Arial" pitchFamily="34" charset="0"/>
                <a:cs typeface="Arial" pitchFamily="34" charset="0"/>
              </a:rPr>
              <a:t>Ω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 = 1 000 k</a:t>
            </a:r>
            <a:r>
              <a:rPr lang="el-GR" sz="2800" dirty="0" smtClean="0">
                <a:latin typeface="Arial" pitchFamily="34" charset="0"/>
                <a:cs typeface="Arial" pitchFamily="34" charset="0"/>
              </a:rPr>
              <a:t> Ω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 = 1 000 </a:t>
            </a:r>
            <a:r>
              <a:rPr lang="sk-SK" sz="2800" dirty="0" err="1" smtClean="0">
                <a:latin typeface="Arial" pitchFamily="34" charset="0"/>
                <a:cs typeface="Arial" pitchFamily="34" charset="0"/>
              </a:rPr>
              <a:t>000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800" dirty="0" smtClean="0">
                <a:latin typeface="Arial" pitchFamily="34" charset="0"/>
                <a:cs typeface="Arial" pitchFamily="34" charset="0"/>
              </a:rPr>
              <a:t>Ω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7898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BF6859"/>
                </a:solidFill>
              </a:rPr>
              <a:t>Elektrický odpor</a:t>
            </a:r>
            <a:endParaRPr lang="en-US" b="1" dirty="0">
              <a:solidFill>
                <a:srgbClr val="BF6859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1052536"/>
            <a:ext cx="7498080" cy="5195864"/>
          </a:xfrm>
        </p:spPr>
        <p:txBody>
          <a:bodyPr/>
          <a:lstStyle/>
          <a:p>
            <a:r>
              <a:rPr lang="sk-SK" dirty="0" smtClean="0"/>
              <a:t>Súčiastka so stálym elektrickým odporom sa nazýva </a:t>
            </a:r>
            <a:r>
              <a:rPr lang="sk-SK" b="1" dirty="0" err="1" smtClean="0"/>
              <a:t>rezistor</a:t>
            </a:r>
            <a:r>
              <a:rPr lang="sk-SK" dirty="0" smtClean="0"/>
              <a:t>, jej elektrotechnická značka je: </a:t>
            </a:r>
          </a:p>
          <a:p>
            <a:pPr marL="82296" indent="0">
              <a:buNone/>
            </a:pPr>
            <a:endParaRPr lang="sk-SK" b="1" dirty="0" smtClean="0"/>
          </a:p>
          <a:p>
            <a:r>
              <a:rPr lang="sk-SK" dirty="0" smtClean="0"/>
              <a:t>Do elektrického obvodu ho zapájame, ak chceme napr. meniť veľkosť elektrického prúdu v obvode.</a:t>
            </a:r>
            <a:endParaRPr lang="en-US" dirty="0"/>
          </a:p>
        </p:txBody>
      </p:sp>
      <p:grpSp>
        <p:nvGrpSpPr>
          <p:cNvPr id="8" name="Skupina 7"/>
          <p:cNvGrpSpPr/>
          <p:nvPr/>
        </p:nvGrpSpPr>
        <p:grpSpPr>
          <a:xfrm>
            <a:off x="3203848" y="2636912"/>
            <a:ext cx="3600400" cy="360040"/>
            <a:chOff x="3203848" y="3212976"/>
            <a:chExt cx="3600400" cy="360040"/>
          </a:xfrm>
        </p:grpSpPr>
        <p:sp>
          <p:nvSpPr>
            <p:cNvPr id="4" name="Obdĺžnik 3"/>
            <p:cNvSpPr/>
            <p:nvPr/>
          </p:nvSpPr>
          <p:spPr>
            <a:xfrm>
              <a:off x="4283968" y="3212976"/>
              <a:ext cx="1440160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Rovná spojnica 5"/>
            <p:cNvCxnSpPr/>
            <p:nvPr/>
          </p:nvCxnSpPr>
          <p:spPr>
            <a:xfrm>
              <a:off x="3203848" y="3429000"/>
              <a:ext cx="108012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Rovná spojnica 6"/>
            <p:cNvCxnSpPr/>
            <p:nvPr/>
          </p:nvCxnSpPr>
          <p:spPr>
            <a:xfrm>
              <a:off x="5724128" y="3429000"/>
              <a:ext cx="108012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73" y="4641577"/>
            <a:ext cx="2018425" cy="1198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130" y="4674410"/>
            <a:ext cx="1507629" cy="1077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704317"/>
            <a:ext cx="123825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68151"/>
            <a:ext cx="7498080" cy="778098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BF6859"/>
                </a:solidFill>
                <a:latin typeface="Castellar" pitchFamily="18" charset="0"/>
              </a:rPr>
              <a:t>I , U , R</a:t>
            </a:r>
            <a:endParaRPr lang="en-US" b="1" dirty="0">
              <a:solidFill>
                <a:srgbClr val="BF6859"/>
              </a:solidFill>
              <a:latin typeface="Castellar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27584" y="908720"/>
            <a:ext cx="8316416" cy="5688632"/>
          </a:xfrm>
        </p:spPr>
        <p:txBody>
          <a:bodyPr/>
          <a:lstStyle/>
          <a:p>
            <a:r>
              <a:rPr lang="sk-SK" dirty="0" smtClean="0"/>
              <a:t>Pre každý vodič alebo spotrebič platí:</a:t>
            </a:r>
          </a:p>
          <a:p>
            <a:pPr lvl="1"/>
            <a:r>
              <a:rPr lang="sk-SK" dirty="0" smtClean="0"/>
              <a:t>vodičom prechádza elektrický prúd</a:t>
            </a:r>
          </a:p>
          <a:p>
            <a:pPr lvl="1"/>
            <a:r>
              <a:rPr lang="sk-SK" dirty="0" smtClean="0"/>
              <a:t>medzi koncami vodiča je elektrické napätie</a:t>
            </a:r>
          </a:p>
          <a:p>
            <a:pPr lvl="1"/>
            <a:r>
              <a:rPr lang="sk-SK" dirty="0" smtClean="0"/>
              <a:t>vodič má elektrický odpor </a:t>
            </a:r>
            <a:r>
              <a:rPr lang="sk-SK" dirty="0" smtClean="0"/>
              <a:t>(daný </a:t>
            </a:r>
            <a:r>
              <a:rPr lang="sk-SK" dirty="0" smtClean="0"/>
              <a:t>od výroby)</a:t>
            </a:r>
          </a:p>
          <a:p>
            <a:pPr marL="450850" lvl="1" indent="-47625">
              <a:buNone/>
            </a:pPr>
            <a:r>
              <a:rPr lang="sk-SK" sz="3200" dirty="0" smtClean="0"/>
              <a:t>Podiel elektrického napätia na vodiči a elektrického prúdu, ktorý ním prechádza je práve jeho elektrický odpor.</a:t>
            </a:r>
          </a:p>
          <a:p>
            <a:pPr lvl="1">
              <a:buNone/>
            </a:pPr>
            <a:endParaRPr lang="sk-SK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5013176"/>
            <a:ext cx="1219200" cy="11049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47624" y="4860641"/>
            <a:ext cx="1866900" cy="1104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3087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rgbClr val="BF6859"/>
                </a:solidFill>
              </a:rPr>
              <a:t>Ohmov zákon</a:t>
            </a:r>
            <a:endParaRPr lang="en-US" b="1" dirty="0">
              <a:solidFill>
                <a:srgbClr val="BF6859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87624" y="1124744"/>
            <a:ext cx="7746064" cy="5400600"/>
          </a:xfrm>
        </p:spPr>
        <p:txBody>
          <a:bodyPr/>
          <a:lstStyle/>
          <a:p>
            <a:r>
              <a:rPr lang="sk-SK" dirty="0" smtClean="0"/>
              <a:t>Vyjadruje závislosť medzi veľkosťou elektrického prúdu a </a:t>
            </a:r>
            <a:r>
              <a:rPr lang="sk-SK" dirty="0" smtClean="0"/>
              <a:t>elektrickým napätím  </a:t>
            </a:r>
            <a:r>
              <a:rPr lang="sk-SK" dirty="0" smtClean="0"/>
              <a:t>pre daný vodič alebo spotrebič.</a:t>
            </a:r>
          </a:p>
          <a:p>
            <a:r>
              <a:rPr lang="sk-SK" dirty="0" smtClean="0">
                <a:solidFill>
                  <a:srgbClr val="00B050"/>
                </a:solidFill>
              </a:rPr>
              <a:t>Veľkosť elektrického prúdu prechádzajúceho vodičom (spotrebičom) priamoúmerne závisí od veľkosti elektrického napätia na vodiči (spotrebiči).</a:t>
            </a:r>
          </a:p>
          <a:p>
            <a:r>
              <a:rPr lang="sk-SK" dirty="0" smtClean="0"/>
              <a:t>Matematické vyjadrenie </a:t>
            </a:r>
            <a:r>
              <a:rPr lang="sk-SK" dirty="0" err="1" smtClean="0"/>
              <a:t>Ohmovho</a:t>
            </a:r>
            <a:r>
              <a:rPr lang="sk-SK" dirty="0" smtClean="0"/>
              <a:t> zákona: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5420444"/>
            <a:ext cx="1076325" cy="11049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BF6859"/>
                </a:solidFill>
              </a:rPr>
              <a:t>Grafické znázornenie závislosti:</a:t>
            </a:r>
            <a:endParaRPr lang="sk-SK" b="1" dirty="0">
              <a:solidFill>
                <a:srgbClr val="BF6859"/>
              </a:solidFill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3149686"/>
              </p:ext>
            </p:extLst>
          </p:nvPr>
        </p:nvGraphicFramePr>
        <p:xfrm>
          <a:off x="1619672" y="1844824"/>
          <a:ext cx="1828800" cy="1943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U(V)</a:t>
                      </a:r>
                      <a:endParaRPr lang="sk-SK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I</a:t>
                      </a:r>
                      <a:r>
                        <a:rPr lang="sk-SK" sz="1100" u="none" strike="noStrike" baseline="-25000" dirty="0">
                          <a:effectLst/>
                        </a:rPr>
                        <a:t>1</a:t>
                      </a:r>
                      <a:r>
                        <a:rPr lang="sk-SK" sz="1100" u="none" strike="noStrike" dirty="0">
                          <a:effectLst/>
                        </a:rPr>
                        <a:t>(A)</a:t>
                      </a:r>
                      <a:endParaRPr lang="sk-SK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I</a:t>
                      </a:r>
                      <a:r>
                        <a:rPr lang="sk-SK" sz="1100" u="none" strike="noStrike" baseline="-25000" dirty="0">
                          <a:effectLst/>
                        </a:rPr>
                        <a:t>2</a:t>
                      </a:r>
                      <a:r>
                        <a:rPr lang="sk-SK" sz="1100" u="none" strike="noStrike" dirty="0">
                          <a:effectLst/>
                        </a:rPr>
                        <a:t>(A)</a:t>
                      </a:r>
                      <a:endParaRPr lang="sk-SK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68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0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0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68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1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0,02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0,005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68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1,5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0,03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0,0075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68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2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0,04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0,01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68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2,5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0,05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0,0125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68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0,06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0,015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68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3,5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0,07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0,0175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68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0,08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0,02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68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4,5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0,09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</a:rPr>
                        <a:t>0,0225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68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0351458"/>
              </p:ext>
            </p:extLst>
          </p:nvPr>
        </p:nvGraphicFramePr>
        <p:xfrm>
          <a:off x="3491880" y="2276872"/>
          <a:ext cx="5543550" cy="2795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r="14243"/>
          <a:stretch/>
        </p:blipFill>
        <p:spPr bwMode="auto">
          <a:xfrm>
            <a:off x="1322627" y="4077072"/>
            <a:ext cx="2601301" cy="2043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907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b="1" dirty="0" smtClean="0">
              <a:solidFill>
                <a:srgbClr val="BF68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sk-SK" b="1" dirty="0" smtClean="0">
              <a:solidFill>
                <a:srgbClr val="BF68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sk-SK" b="1" dirty="0" smtClean="0">
              <a:solidFill>
                <a:srgbClr val="BF68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sk-SK" b="1" dirty="0" smtClean="0">
              <a:solidFill>
                <a:srgbClr val="BF68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sk-SK" b="1" dirty="0" smtClean="0">
                <a:solidFill>
                  <a:srgbClr val="BF68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ĎAKUJEM ZA POZORNOSŤ !</a:t>
            </a:r>
            <a:endParaRPr lang="sk-SK" b="1" dirty="0">
              <a:solidFill>
                <a:srgbClr val="BF68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705</TotalTime>
  <Words>226</Words>
  <Application>Microsoft Office PowerPoint</Application>
  <PresentationFormat>Prezentácia na obrazovke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8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6" baseType="lpstr">
      <vt:lpstr>Arial</vt:lpstr>
      <vt:lpstr>Calibri</vt:lpstr>
      <vt:lpstr>Cambria</vt:lpstr>
      <vt:lpstr>Castellar</vt:lpstr>
      <vt:lpstr>Corbel</vt:lpstr>
      <vt:lpstr>Gill Sans MT</vt:lpstr>
      <vt:lpstr>Verdana</vt:lpstr>
      <vt:lpstr>Wingdings 2</vt:lpstr>
      <vt:lpstr>Slunovrat</vt:lpstr>
      <vt:lpstr>Elektrický odpor vodiča. Ohmov zákon</vt:lpstr>
      <vt:lpstr>Elektrický odpor</vt:lpstr>
      <vt:lpstr>Elektrický odpor</vt:lpstr>
      <vt:lpstr>I , U , R</vt:lpstr>
      <vt:lpstr>Ohmov zákon</vt:lpstr>
      <vt:lpstr>Grafické znázornenie závislosti:</vt:lpstr>
      <vt:lpstr>Prezentácia programu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Skúmame magnetické vlastnosti látok</dc:title>
  <dc:creator>pedagog</dc:creator>
  <cp:lastModifiedBy>ZS_Lehnice_2</cp:lastModifiedBy>
  <cp:revision>119</cp:revision>
  <dcterms:created xsi:type="dcterms:W3CDTF">2015-09-07T11:27:53Z</dcterms:created>
  <dcterms:modified xsi:type="dcterms:W3CDTF">2021-01-27T11:49:39Z</dcterms:modified>
</cp:coreProperties>
</file>