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D65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DE48-39FA-421D-9DC9-25F3A3042749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C3AE-F586-4940-A779-C37B83262D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4176464"/>
          </a:xfrm>
        </p:spPr>
        <p:txBody>
          <a:bodyPr>
            <a:noAutofit/>
          </a:bodyPr>
          <a:lstStyle/>
          <a:p>
            <a:r>
              <a:rPr lang="cs-CZ" sz="5400" b="1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Skúmame</a:t>
            </a:r>
            <a:r>
              <a:rPr lang="cs-CZ" sz="5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 </a:t>
            </a:r>
            <a:r>
              <a:rPr lang="cs-CZ" sz="54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/>
            </a:r>
            <a:br>
              <a:rPr lang="cs-CZ" sz="54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</a:br>
            <a:r>
              <a:rPr lang="cs-CZ" sz="54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elektrické </a:t>
            </a:r>
            <a:r>
              <a:rPr lang="cs-CZ" sz="5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vlastnosti </a:t>
            </a:r>
            <a:r>
              <a:rPr lang="cs-CZ" sz="5400" b="1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látok</a:t>
            </a:r>
            <a:r>
              <a:rPr lang="cs-CZ" sz="5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. </a:t>
            </a:r>
            <a:r>
              <a:rPr lang="cs-CZ" sz="54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/>
            </a:r>
            <a:br>
              <a:rPr lang="cs-CZ" sz="54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</a:br>
            <a:r>
              <a:rPr lang="cs-CZ" sz="54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Elektrický náboj.</a:t>
            </a:r>
            <a:endParaRPr lang="cs-CZ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Lucida Calligraphy" pitchFamily="66" charset="0"/>
              </a:rPr>
              <a:t/>
            </a:r>
            <a:br>
              <a:rPr lang="sk-SK" dirty="0" smtClean="0">
                <a:latin typeface="Lucida Calligraphy" pitchFamily="66" charset="0"/>
              </a:rPr>
            </a:br>
            <a:r>
              <a:rPr lang="sk-SK" dirty="0" smtClean="0">
                <a:latin typeface="Lucida Calligraphy" pitchFamily="66" charset="0"/>
              </a:rPr>
              <a:t/>
            </a:r>
            <a:br>
              <a:rPr lang="sk-SK" dirty="0" smtClean="0">
                <a:latin typeface="Lucida Calligraphy" pitchFamily="66" charset="0"/>
              </a:rPr>
            </a:br>
            <a:r>
              <a:rPr lang="sk-SK" sz="5300" dirty="0" smtClean="0">
                <a:latin typeface="Leelawadee UI" panose="020B0502040204020203" pitchFamily="34" charset="-34"/>
                <a:cs typeface="Leelawadee UI" panose="020B0502040204020203" pitchFamily="34" charset="-34"/>
              </a:rPr>
              <a:t>Ďakujem za pozornosť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Zdroj: V. </a:t>
            </a:r>
            <a:r>
              <a:rPr lang="sk-SK" dirty="0" err="1" smtClean="0"/>
              <a:t>Lapitková</a:t>
            </a:r>
            <a:r>
              <a:rPr lang="sk-SK" dirty="0" smtClean="0"/>
              <a:t> Fyzika pre 9. ročník </a:t>
            </a:r>
            <a:r>
              <a:rPr lang="sk-SK" dirty="0" smtClean="0"/>
              <a:t>ZŠ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ok 0" descr="jantar-na-bielo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861048"/>
            <a:ext cx="1512168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76672"/>
            <a:ext cx="7704856" cy="5688632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Najstaršie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správy o elektrických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javoch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zanechal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grécky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filozof Thales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Miletský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v 6. storočí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n.l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trení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kusa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jantáru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možno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pozorovať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priťahovanie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drobných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teliesok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Nástroj z jantáru  bol súčasťou zariadenia na pradenie ľanu, a keď pri práci dochádzalo k treniu, priťahoval k sebe drobné úlomky zo slamy či ľanových vláken, zatiaľ čo samotné ľanové vlákna sa  navzájom od seba odpudzovali. </a:t>
            </a:r>
          </a:p>
          <a:p>
            <a:pPr>
              <a:buFont typeface="Wingdings" pitchFamily="2" charset="2"/>
              <a:buChar char="Ø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elektrón –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jantár po grécky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R.1600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anglický lekár William </a:t>
            </a:r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Gilbert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      opísal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tento jav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znovu -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podnet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ku</a:t>
            </a:r>
          </a:p>
          <a:p>
            <a:pPr>
              <a:spcBef>
                <a:spcPts val="0"/>
              </a:spcBef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      skúmaniu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elektrických javov.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ok 0" descr="Description: ev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268760"/>
            <a:ext cx="1800200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7821"/>
            <a:ext cx="8229600" cy="5433467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Dva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zelektrizované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polyetylénové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pásiky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odpudzujú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trieme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seba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list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papiera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polyetylénové vrecko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priťahujú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Príčinou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elektrického stavu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telies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elektrický náboj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Elektrický náboj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môžu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telesá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nadobudnúť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trením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Medzi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polyetylénovými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pásikmi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 zelektrizovaní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prejavila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elektrická sila.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355160" cy="59046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Náboj, </a:t>
            </a:r>
            <a:r>
              <a:rPr lang="cs-CZ" dirty="0" err="1" smtClean="0"/>
              <a:t>ktorý</a:t>
            </a:r>
            <a:r>
              <a:rPr lang="cs-CZ" dirty="0" smtClean="0"/>
              <a:t> získali </a:t>
            </a:r>
            <a:r>
              <a:rPr lang="cs-CZ" dirty="0" err="1" smtClean="0"/>
              <a:t>trením</a:t>
            </a:r>
            <a:r>
              <a:rPr lang="cs-CZ" dirty="0" smtClean="0"/>
              <a:t> polyetylénové </a:t>
            </a:r>
            <a:r>
              <a:rPr lang="cs-CZ" dirty="0" err="1" smtClean="0"/>
              <a:t>pásiky</a:t>
            </a:r>
            <a:r>
              <a:rPr lang="cs-CZ" dirty="0" smtClean="0"/>
              <a:t>, je </a:t>
            </a:r>
            <a:r>
              <a:rPr lang="cs-CZ" b="1" dirty="0" smtClean="0"/>
              <a:t>záporný elektrický náboj (−). </a:t>
            </a: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Náboj, </a:t>
            </a:r>
            <a:r>
              <a:rPr lang="cs-CZ" dirty="0" err="1" smtClean="0"/>
              <a:t>ktorý</a:t>
            </a:r>
            <a:r>
              <a:rPr lang="cs-CZ" dirty="0" smtClean="0"/>
              <a:t> získal list </a:t>
            </a:r>
            <a:r>
              <a:rPr lang="cs-CZ" dirty="0" err="1" smtClean="0"/>
              <a:t>papiera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/>
              <a:t>je </a:t>
            </a:r>
            <a:r>
              <a:rPr lang="cs-CZ" b="1" dirty="0" smtClean="0"/>
              <a:t>kladný elektrický náboj (+).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Dve</a:t>
            </a:r>
            <a:r>
              <a:rPr lang="cs-CZ" dirty="0" smtClean="0"/>
              <a:t> </a:t>
            </a:r>
            <a:r>
              <a:rPr lang="cs-CZ" dirty="0" err="1" smtClean="0"/>
              <a:t>telesá</a:t>
            </a:r>
            <a:r>
              <a:rPr lang="cs-CZ" dirty="0" smtClean="0"/>
              <a:t> nabité </a:t>
            </a:r>
            <a:r>
              <a:rPr lang="cs-CZ" dirty="0" err="1" smtClean="0"/>
              <a:t>súhlasnými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nábojmi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odpudzujú</a:t>
            </a:r>
            <a:r>
              <a:rPr lang="cs-CZ" dirty="0" smtClean="0"/>
              <a:t> </a:t>
            </a:r>
            <a:r>
              <a:rPr lang="cs-CZ" dirty="0" smtClean="0"/>
              <a:t>(dva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sk-SK" dirty="0" smtClean="0"/>
              <a:t> </a:t>
            </a:r>
            <a:r>
              <a:rPr lang="sk-SK" dirty="0" smtClean="0"/>
              <a:t>polyetylénové </a:t>
            </a:r>
            <a:r>
              <a:rPr lang="sk-SK" dirty="0" smtClean="0"/>
              <a:t>pásiky).</a:t>
            </a:r>
            <a:endParaRPr lang="sk-SK" dirty="0" smtClean="0"/>
          </a:p>
          <a:p>
            <a:pPr algn="r">
              <a:buFont typeface="Wingdings" pitchFamily="2" charset="2"/>
              <a:buChar char="Ø"/>
            </a:pPr>
            <a:r>
              <a:rPr lang="cs-CZ" dirty="0" err="1" smtClean="0"/>
              <a:t>Telesá</a:t>
            </a:r>
            <a:r>
              <a:rPr lang="cs-CZ" dirty="0" smtClean="0"/>
              <a:t> nabité </a:t>
            </a:r>
            <a:r>
              <a:rPr lang="cs-CZ" dirty="0" err="1" smtClean="0"/>
              <a:t>nesúhlasnými</a:t>
            </a:r>
            <a:r>
              <a:rPr lang="cs-CZ" dirty="0"/>
              <a:t> </a:t>
            </a:r>
            <a:r>
              <a:rPr lang="cs-CZ" dirty="0" err="1" smtClean="0"/>
              <a:t>nábojmi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priťahujú</a:t>
            </a:r>
            <a:r>
              <a:rPr lang="cs-CZ" dirty="0" smtClean="0"/>
              <a:t>  (</a:t>
            </a:r>
            <a:r>
              <a:rPr lang="sk-SK" dirty="0" smtClean="0"/>
              <a:t>list </a:t>
            </a:r>
            <a:r>
              <a:rPr lang="sk-SK" dirty="0" smtClean="0"/>
              <a:t>papiera a polyetylénové </a:t>
            </a:r>
            <a:r>
              <a:rPr lang="sk-SK" dirty="0" smtClean="0"/>
              <a:t>vrecúško)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Obrázok 4" descr="Description: elektrizov.jpg"/>
          <p:cNvPicPr>
            <a:picLocks noChangeArrowheads="1"/>
          </p:cNvPicPr>
          <p:nvPr/>
        </p:nvPicPr>
        <p:blipFill rotWithShape="1">
          <a:blip r:embed="rId2" cstate="print"/>
          <a:srcRect l="6248" t="9538" r="5150" b="4942"/>
          <a:stretch/>
        </p:blipFill>
        <p:spPr bwMode="auto">
          <a:xfrm>
            <a:off x="6228184" y="1844824"/>
            <a:ext cx="23042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Stavba </a:t>
            </a:r>
            <a:r>
              <a:rPr lang="cs-CZ" b="1" i="1" dirty="0" err="1" smtClean="0"/>
              <a:t>atómu</a:t>
            </a:r>
            <a:r>
              <a:rPr lang="cs-CZ" b="1" i="1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JADRO: protóny – kladný náboj</a:t>
            </a:r>
          </a:p>
          <a:p>
            <a:pPr>
              <a:buNone/>
            </a:pPr>
            <a:r>
              <a:rPr lang="sk-SK" dirty="0" smtClean="0"/>
              <a:t>                  neutróny – bez náboja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OBAL: elektróny – záporný náboj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Počet </a:t>
            </a:r>
            <a:r>
              <a:rPr lang="cs-CZ" dirty="0" err="1" smtClean="0"/>
              <a:t>elektrónov</a:t>
            </a:r>
            <a:r>
              <a:rPr lang="cs-CZ" dirty="0" smtClean="0"/>
              <a:t> v obale</a:t>
            </a:r>
          </a:p>
          <a:p>
            <a:pPr>
              <a:buNone/>
            </a:pPr>
            <a:r>
              <a:rPr lang="cs-CZ" dirty="0" smtClean="0"/>
              <a:t>    a </a:t>
            </a:r>
            <a:r>
              <a:rPr lang="cs-CZ" dirty="0" err="1" smtClean="0"/>
              <a:t>protónov</a:t>
            </a:r>
            <a:r>
              <a:rPr lang="cs-CZ" dirty="0" smtClean="0"/>
              <a:t> v </a:t>
            </a:r>
            <a:r>
              <a:rPr lang="cs-CZ" dirty="0" err="1" smtClean="0"/>
              <a:t>jadre</a:t>
            </a:r>
            <a:r>
              <a:rPr lang="cs-CZ" dirty="0" smtClean="0"/>
              <a:t> </a:t>
            </a:r>
            <a:r>
              <a:rPr lang="cs-CZ" dirty="0" err="1" smtClean="0"/>
              <a:t>atómu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je </a:t>
            </a:r>
            <a:r>
              <a:rPr lang="cs-CZ" dirty="0" err="1" smtClean="0"/>
              <a:t>rovnaký</a:t>
            </a:r>
            <a:r>
              <a:rPr lang="cs-CZ" dirty="0" smtClean="0"/>
              <a:t>, </a:t>
            </a:r>
            <a:r>
              <a:rPr lang="cs-CZ" dirty="0" err="1" smtClean="0"/>
              <a:t>preto</a:t>
            </a:r>
            <a:r>
              <a:rPr lang="cs-CZ" dirty="0" smtClean="0"/>
              <a:t> </a:t>
            </a:r>
            <a:r>
              <a:rPr lang="cs-CZ" dirty="0" err="1" smtClean="0"/>
              <a:t>atóm</a:t>
            </a:r>
            <a:r>
              <a:rPr lang="cs-CZ" dirty="0" smtClean="0"/>
              <a:t> </a:t>
            </a:r>
            <a:r>
              <a:rPr lang="cs-CZ" dirty="0" err="1" smtClean="0"/>
              <a:t>navonok</a:t>
            </a:r>
            <a:r>
              <a:rPr lang="cs-CZ" dirty="0"/>
              <a:t> </a:t>
            </a:r>
            <a:r>
              <a:rPr lang="cs-CZ" dirty="0" err="1" smtClean="0"/>
              <a:t>neprejavuje</a:t>
            </a:r>
            <a:r>
              <a:rPr lang="cs-CZ" dirty="0" smtClean="0"/>
              <a:t> </a:t>
            </a:r>
            <a:r>
              <a:rPr lang="cs-CZ" dirty="0" smtClean="0"/>
              <a:t>elektrické vlastnosti</a:t>
            </a:r>
            <a:r>
              <a:rPr lang="sk-SK" dirty="0" smtClean="0"/>
              <a:t>       </a:t>
            </a:r>
            <a:endParaRPr lang="cs-CZ" dirty="0"/>
          </a:p>
        </p:txBody>
      </p:sp>
      <p:pic>
        <p:nvPicPr>
          <p:cNvPr id="6" name="Obrázek 5" descr="obr0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77281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Elementárny náboj - 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err="1" smtClean="0"/>
              <a:t>Najmenší</a:t>
            </a:r>
            <a:r>
              <a:rPr lang="cs-CZ" dirty="0" smtClean="0"/>
              <a:t> náboj, </a:t>
            </a:r>
            <a:r>
              <a:rPr lang="cs-CZ" dirty="0" err="1" smtClean="0"/>
              <a:t>ktorý</a:t>
            </a:r>
            <a:r>
              <a:rPr lang="cs-CZ" dirty="0" smtClean="0"/>
              <a:t> už nemožno </a:t>
            </a:r>
            <a:r>
              <a:rPr lang="cs-CZ" dirty="0" err="1" smtClean="0"/>
              <a:t>rozdeliť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Záporný náboj </a:t>
            </a:r>
            <a:r>
              <a:rPr lang="cs-CZ" dirty="0" err="1" smtClean="0"/>
              <a:t>elektrónu</a:t>
            </a:r>
            <a:r>
              <a:rPr lang="cs-CZ" dirty="0" smtClean="0"/>
              <a:t> </a:t>
            </a:r>
            <a:r>
              <a:rPr lang="sk-SK" b="1" i="1" dirty="0" smtClean="0"/>
              <a:t>e</a:t>
            </a:r>
            <a:r>
              <a:rPr lang="sk-SK" b="1" i="1" baseline="30000" dirty="0" smtClean="0"/>
              <a:t>-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Kladný náboj </a:t>
            </a:r>
            <a:r>
              <a:rPr lang="cs-CZ" dirty="0" err="1" smtClean="0"/>
              <a:t>protónu</a:t>
            </a:r>
            <a:r>
              <a:rPr lang="cs-CZ" dirty="0" smtClean="0"/>
              <a:t> - </a:t>
            </a:r>
            <a:r>
              <a:rPr lang="cs-CZ" b="1" i="1" dirty="0" smtClean="0"/>
              <a:t>e</a:t>
            </a:r>
            <a:r>
              <a:rPr lang="cs-CZ" b="1" baseline="30000" dirty="0" smtClean="0"/>
              <a:t>+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Veľkosť</a:t>
            </a:r>
            <a:r>
              <a:rPr lang="cs-CZ" dirty="0" smtClean="0"/>
              <a:t> </a:t>
            </a:r>
            <a:r>
              <a:rPr lang="cs-CZ" dirty="0" err="1" smtClean="0"/>
              <a:t>náboja</a:t>
            </a:r>
            <a:r>
              <a:rPr lang="cs-CZ" dirty="0" smtClean="0"/>
              <a:t> možno </a:t>
            </a:r>
            <a:r>
              <a:rPr lang="cs-CZ" dirty="0" err="1" smtClean="0"/>
              <a:t>merať</a:t>
            </a:r>
            <a:r>
              <a:rPr lang="cs-CZ" dirty="0" smtClean="0"/>
              <a:t>, je to </a:t>
            </a:r>
            <a:r>
              <a:rPr lang="cs-CZ" b="1" dirty="0" err="1" smtClean="0"/>
              <a:t>fyzikálna</a:t>
            </a:r>
            <a:r>
              <a:rPr lang="cs-CZ" b="1" dirty="0" smtClean="0"/>
              <a:t> veličina a má značku Q.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Jednotka elektrického </a:t>
            </a:r>
            <a:r>
              <a:rPr lang="cs-CZ" dirty="0" err="1" smtClean="0"/>
              <a:t>náboja</a:t>
            </a:r>
            <a:r>
              <a:rPr lang="cs-CZ" dirty="0" smtClean="0"/>
              <a:t> je </a:t>
            </a:r>
            <a:r>
              <a:rPr lang="cs-CZ" b="1" dirty="0" smtClean="0"/>
              <a:t>coulomb -</a:t>
            </a:r>
            <a:r>
              <a:rPr lang="cs-CZ" dirty="0" smtClean="0"/>
              <a:t> </a:t>
            </a:r>
            <a:r>
              <a:rPr lang="cs-CZ" b="1" dirty="0" smtClean="0"/>
              <a:t>C.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1 C = 6·10</a:t>
            </a:r>
            <a:r>
              <a:rPr lang="cs-CZ" b="1" baseline="30000" dirty="0" smtClean="0"/>
              <a:t>18</a:t>
            </a:r>
            <a:r>
              <a:rPr lang="cs-CZ" b="1" dirty="0" smtClean="0"/>
              <a:t> </a:t>
            </a:r>
            <a:r>
              <a:rPr lang="cs-CZ" b="1" i="1" dirty="0" err="1" smtClean="0"/>
              <a:t>e</a:t>
            </a:r>
            <a:r>
              <a:rPr lang="cs-CZ" b="1" dirty="0" smtClean="0"/>
              <a:t>.       </a:t>
            </a:r>
            <a:r>
              <a:rPr lang="cs-CZ" dirty="0" smtClean="0"/>
              <a:t>1 </a:t>
            </a:r>
            <a:r>
              <a:rPr lang="cs-CZ" dirty="0" err="1" smtClean="0"/>
              <a:t>μC</a:t>
            </a:r>
            <a:r>
              <a:rPr lang="cs-CZ" dirty="0" smtClean="0"/>
              <a:t> = 0, 000001 </a:t>
            </a:r>
          </a:p>
          <a:p>
            <a:pPr>
              <a:buNone/>
            </a:pPr>
            <a:r>
              <a:rPr lang="sk-SK" dirty="0" smtClean="0"/>
              <a:t>                                      </a:t>
            </a:r>
            <a:r>
              <a:rPr lang="cs-CZ" b="1" dirty="0" err="1" smtClean="0"/>
              <a:t>μC</a:t>
            </a:r>
            <a:r>
              <a:rPr lang="cs-CZ" dirty="0" smtClean="0"/>
              <a:t> (</a:t>
            </a:r>
            <a:r>
              <a:rPr lang="cs-CZ" dirty="0" err="1" smtClean="0"/>
              <a:t>mikrocoulomb</a:t>
            </a:r>
            <a:r>
              <a:rPr lang="cs-CZ" dirty="0" smtClean="0"/>
              <a:t>)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 err="1" smtClean="0"/>
              <a:t>Coulombov</a:t>
            </a:r>
            <a:r>
              <a:rPr lang="cs-CZ" b="1" dirty="0" smtClean="0"/>
              <a:t> zákon.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b="1" dirty="0" err="1" smtClean="0"/>
              <a:t>Veľkosť</a:t>
            </a:r>
            <a:r>
              <a:rPr lang="cs-CZ" b="1" dirty="0" smtClean="0"/>
              <a:t> </a:t>
            </a:r>
            <a:r>
              <a:rPr lang="cs-CZ" b="1" dirty="0" err="1" smtClean="0"/>
              <a:t>elektrickej</a:t>
            </a:r>
            <a:r>
              <a:rPr lang="cs-CZ" b="1" dirty="0" smtClean="0"/>
              <a:t> sily </a:t>
            </a:r>
            <a:r>
              <a:rPr lang="cs-CZ" b="1" dirty="0" err="1" smtClean="0"/>
              <a:t>medzi</a:t>
            </a:r>
            <a:r>
              <a:rPr lang="cs-CZ" b="1" dirty="0" smtClean="0"/>
              <a:t> </a:t>
            </a:r>
            <a:r>
              <a:rPr lang="cs-CZ" b="1" dirty="0" err="1" smtClean="0"/>
              <a:t>nábojmi</a:t>
            </a:r>
            <a:r>
              <a:rPr lang="cs-CZ" b="1" dirty="0" smtClean="0"/>
              <a:t> je </a:t>
            </a:r>
            <a:r>
              <a:rPr lang="cs-CZ" b="1" dirty="0" err="1" smtClean="0"/>
              <a:t>priamoúmerná</a:t>
            </a:r>
            <a:r>
              <a:rPr lang="cs-CZ" b="1" dirty="0" smtClean="0"/>
              <a:t> </a:t>
            </a:r>
            <a:r>
              <a:rPr lang="cs-CZ" b="1" dirty="0" err="1" smtClean="0"/>
              <a:t>súčinu</a:t>
            </a:r>
            <a:r>
              <a:rPr lang="cs-CZ" b="1" dirty="0" smtClean="0"/>
              <a:t> </a:t>
            </a:r>
            <a:r>
              <a:rPr lang="cs-CZ" b="1" dirty="0" err="1" smtClean="0"/>
              <a:t>veľkosti</a:t>
            </a:r>
            <a:r>
              <a:rPr lang="cs-CZ" b="1" dirty="0" smtClean="0"/>
              <a:t> </a:t>
            </a:r>
            <a:r>
              <a:rPr lang="cs-CZ" b="1" dirty="0" err="1" smtClean="0"/>
              <a:t>nábojov</a:t>
            </a:r>
            <a:r>
              <a:rPr lang="cs-CZ" b="1" dirty="0" smtClean="0"/>
              <a:t> a </a:t>
            </a:r>
            <a:r>
              <a:rPr lang="cs-CZ" b="1" dirty="0" err="1" smtClean="0"/>
              <a:t>nepriamoúmerná</a:t>
            </a:r>
            <a:r>
              <a:rPr lang="cs-CZ" b="1" dirty="0" smtClean="0"/>
              <a:t> </a:t>
            </a:r>
            <a:r>
              <a:rPr lang="cs-CZ" b="1" dirty="0" err="1" smtClean="0"/>
              <a:t>druhej</a:t>
            </a:r>
            <a:r>
              <a:rPr lang="cs-CZ" b="1" dirty="0" smtClean="0"/>
              <a:t> </a:t>
            </a:r>
            <a:r>
              <a:rPr lang="cs-CZ" b="1" dirty="0" err="1" smtClean="0"/>
              <a:t>mocnine</a:t>
            </a:r>
            <a:r>
              <a:rPr lang="cs-CZ" b="1" dirty="0" smtClean="0"/>
              <a:t> </a:t>
            </a:r>
            <a:r>
              <a:rPr lang="cs-CZ" b="1" dirty="0" err="1" smtClean="0"/>
              <a:t>ich</a:t>
            </a:r>
            <a:r>
              <a:rPr lang="cs-CZ" b="1" dirty="0" smtClean="0"/>
              <a:t> </a:t>
            </a:r>
            <a:r>
              <a:rPr lang="cs-CZ" b="1" dirty="0" err="1" smtClean="0"/>
              <a:t>vzdialenosti</a:t>
            </a:r>
            <a:r>
              <a:rPr lang="cs-CZ" b="1" dirty="0" smtClean="0"/>
              <a:t>.</a:t>
            </a:r>
            <a:r>
              <a:rPr lang="cs-CZ" dirty="0" smtClean="0"/>
              <a:t> (</a:t>
            </a:r>
            <a:r>
              <a:rPr lang="cs-CZ" i="1" dirty="0" smtClean="0"/>
              <a:t>Na základe </a:t>
            </a:r>
            <a:r>
              <a:rPr lang="cs-CZ" i="1" dirty="0" err="1" smtClean="0"/>
              <a:t>meraní</a:t>
            </a:r>
            <a:r>
              <a:rPr lang="cs-CZ" i="1" dirty="0" smtClean="0"/>
              <a:t> tento </a:t>
            </a:r>
            <a:r>
              <a:rPr lang="cs-CZ" i="1" dirty="0" err="1" smtClean="0"/>
              <a:t>záver</a:t>
            </a:r>
            <a:r>
              <a:rPr lang="cs-CZ" i="1" dirty="0" smtClean="0"/>
              <a:t> formuloval v r. 1785 Charles Augustin Coulomb)</a:t>
            </a:r>
            <a:endParaRPr lang="cs-CZ" b="1" i="1" dirty="0" smtClean="0"/>
          </a:p>
          <a:p>
            <a:endParaRPr lang="cs-CZ" dirty="0"/>
          </a:p>
        </p:txBody>
      </p:sp>
      <p:pic>
        <p:nvPicPr>
          <p:cNvPr id="5" name="Obrázek 4" descr="coulo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645024"/>
            <a:ext cx="2376264" cy="2684140"/>
          </a:xfrm>
          <a:prstGeom prst="rect">
            <a:avLst/>
          </a:prstGeom>
        </p:spPr>
      </p:pic>
      <p:pic>
        <p:nvPicPr>
          <p:cNvPr id="6" name="Obrázek 5" descr="siloveposobeni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645024"/>
            <a:ext cx="2193325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Obdélník 6"/>
          <p:cNvSpPr/>
          <p:nvPr/>
        </p:nvSpPr>
        <p:spPr>
          <a:xfrm>
            <a:off x="827584" y="4797152"/>
            <a:ext cx="475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err="1" smtClean="0">
                <a:cs typeface="Times New Roman" pitchFamily="18" charset="0"/>
              </a:rPr>
              <a:t>Konštanta</a:t>
            </a:r>
            <a:r>
              <a:rPr lang="cs-CZ" sz="2000" b="1" dirty="0" smtClean="0">
                <a:cs typeface="Times New Roman" pitchFamily="18" charset="0"/>
              </a:rPr>
              <a:t> k</a:t>
            </a:r>
            <a:r>
              <a:rPr lang="cs-CZ" sz="2000" dirty="0" smtClean="0">
                <a:cs typeface="Times New Roman" pitchFamily="18" charset="0"/>
              </a:rPr>
              <a:t> závisí od </a:t>
            </a:r>
            <a:r>
              <a:rPr lang="cs-CZ" sz="2000" dirty="0" err="1" smtClean="0">
                <a:cs typeface="Times New Roman" pitchFamily="18" charset="0"/>
              </a:rPr>
              <a:t>prostredia</a:t>
            </a:r>
            <a:r>
              <a:rPr lang="cs-CZ" sz="2000" dirty="0" smtClean="0">
                <a:cs typeface="Times New Roman" pitchFamily="18" charset="0"/>
              </a:rPr>
              <a:t>, </a:t>
            </a:r>
            <a:r>
              <a:rPr lang="cs-CZ" sz="2000" dirty="0" smtClean="0">
                <a:cs typeface="Times New Roman" pitchFamily="18" charset="0"/>
              </a:rPr>
              <a:t>v </a:t>
            </a:r>
            <a:r>
              <a:rPr lang="cs-CZ" sz="2000" dirty="0" err="1" smtClean="0">
                <a:cs typeface="Times New Roman" pitchFamily="18" charset="0"/>
              </a:rPr>
              <a:t>ktorom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2000" dirty="0" err="1" smtClean="0">
                <a:cs typeface="Times New Roman" pitchFamily="18" charset="0"/>
              </a:rPr>
              <a:t>sa</a:t>
            </a:r>
            <a:r>
              <a:rPr lang="cs-CZ" sz="2000" dirty="0" smtClean="0">
                <a:cs typeface="Times New Roman" pitchFamily="18" charset="0"/>
              </a:rPr>
              <a:t> náboje </a:t>
            </a:r>
            <a:r>
              <a:rPr lang="cs-CZ" sz="2000" dirty="0" err="1" smtClean="0">
                <a:cs typeface="Times New Roman" pitchFamily="18" charset="0"/>
              </a:rPr>
              <a:t>nachádzajú</a:t>
            </a:r>
            <a:r>
              <a:rPr lang="cs-CZ" sz="2000" dirty="0" smtClean="0">
                <a:cs typeface="Times New Roman" pitchFamily="18" charset="0"/>
              </a:rPr>
              <a:t>. </a:t>
            </a:r>
            <a:r>
              <a:rPr lang="cs-CZ" sz="2000" dirty="0" smtClean="0">
                <a:cs typeface="Times New Roman" pitchFamily="18" charset="0"/>
              </a:rPr>
              <a:t>Jej </a:t>
            </a:r>
            <a:r>
              <a:rPr lang="cs-CZ" sz="2000" dirty="0" err="1" smtClean="0">
                <a:cs typeface="Times New Roman" pitchFamily="18" charset="0"/>
              </a:rPr>
              <a:t>približná</a:t>
            </a:r>
            <a:r>
              <a:rPr lang="cs-CZ" sz="2000" dirty="0" smtClean="0">
                <a:cs typeface="Times New Roman" pitchFamily="18" charset="0"/>
              </a:rPr>
              <a:t> hodnota </a:t>
            </a:r>
            <a:r>
              <a:rPr lang="cs-CZ" sz="2000" dirty="0" err="1" smtClean="0">
                <a:cs typeface="Times New Roman" pitchFamily="18" charset="0"/>
              </a:rPr>
              <a:t>pre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2000" dirty="0" err="1" smtClean="0">
                <a:cs typeface="Times New Roman" pitchFamily="18" charset="0"/>
              </a:rPr>
              <a:t>vákuum</a:t>
            </a:r>
            <a:r>
              <a:rPr lang="cs-CZ" sz="2000" dirty="0" smtClean="0">
                <a:cs typeface="Times New Roman" pitchFamily="18" charset="0"/>
              </a:rPr>
              <a:t> aj vzduch je k = 9.10</a:t>
            </a:r>
            <a:r>
              <a:rPr lang="cs-CZ" sz="2000" baseline="30000" dirty="0" smtClean="0">
                <a:cs typeface="Times New Roman" pitchFamily="18" charset="0"/>
              </a:rPr>
              <a:t>9 </a:t>
            </a:r>
            <a:r>
              <a:rPr lang="cs-CZ" sz="2000" dirty="0" smtClean="0">
                <a:cs typeface="Times New Roman" pitchFamily="18" charset="0"/>
              </a:rPr>
              <a:t>N . m</a:t>
            </a:r>
            <a:r>
              <a:rPr lang="cs-CZ" sz="2000" baseline="30000" dirty="0" smtClean="0">
                <a:cs typeface="Times New Roman" pitchFamily="18" charset="0"/>
              </a:rPr>
              <a:t>2 </a:t>
            </a:r>
            <a:r>
              <a:rPr lang="cs-CZ" sz="2000" dirty="0" smtClean="0">
                <a:cs typeface="Times New Roman" pitchFamily="18" charset="0"/>
              </a:rPr>
              <a:t>. C</a:t>
            </a:r>
            <a:r>
              <a:rPr lang="cs-CZ" sz="2000" baseline="30000" dirty="0" smtClean="0">
                <a:cs typeface="Times New Roman" pitchFamily="18" charset="0"/>
              </a:rPr>
              <a:t>-2</a:t>
            </a:r>
            <a:endParaRPr lang="cs-CZ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947861"/>
            <a:ext cx="7416824" cy="557748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err="1" smtClean="0"/>
              <a:t>Niektoré</a:t>
            </a:r>
            <a:r>
              <a:rPr lang="cs-CZ" dirty="0" smtClean="0"/>
              <a:t> </a:t>
            </a:r>
            <a:r>
              <a:rPr lang="cs-CZ" dirty="0" err="1" smtClean="0"/>
              <a:t>elektróny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z </a:t>
            </a:r>
            <a:r>
              <a:rPr lang="cs-CZ" dirty="0" err="1" smtClean="0"/>
              <a:t>atómového</a:t>
            </a:r>
            <a:r>
              <a:rPr lang="cs-CZ" dirty="0" smtClean="0"/>
              <a:t> obalu </a:t>
            </a:r>
            <a:r>
              <a:rPr lang="cs-CZ" dirty="0" err="1" smtClean="0"/>
              <a:t>ľahko</a:t>
            </a:r>
            <a:r>
              <a:rPr lang="cs-CZ" dirty="0" smtClean="0"/>
              <a:t> </a:t>
            </a:r>
            <a:r>
              <a:rPr lang="cs-CZ" dirty="0" err="1" smtClean="0"/>
              <a:t>uvoľnia</a:t>
            </a:r>
            <a:r>
              <a:rPr lang="cs-CZ" dirty="0" smtClean="0"/>
              <a:t> a </a:t>
            </a:r>
            <a:r>
              <a:rPr lang="cs-CZ" dirty="0" err="1" smtClean="0"/>
              <a:t>prejdú</a:t>
            </a:r>
            <a:r>
              <a:rPr lang="cs-CZ" dirty="0" smtClean="0"/>
              <a:t> z </a:t>
            </a:r>
            <a:r>
              <a:rPr lang="cs-CZ" dirty="0" err="1" smtClean="0"/>
              <a:t>jedného</a:t>
            </a:r>
            <a:r>
              <a:rPr lang="cs-CZ" dirty="0" smtClean="0"/>
              <a:t> </a:t>
            </a:r>
            <a:r>
              <a:rPr lang="cs-CZ" dirty="0" err="1" smtClean="0"/>
              <a:t>telesa</a:t>
            </a:r>
            <a:r>
              <a:rPr lang="cs-CZ" dirty="0" smtClean="0"/>
              <a:t> na druhé</a:t>
            </a:r>
            <a:r>
              <a:rPr lang="cs-CZ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smtClean="0"/>
              <a:t>má </a:t>
            </a:r>
            <a:r>
              <a:rPr lang="cs-CZ" dirty="0" err="1" smtClean="0"/>
              <a:t>teleso</a:t>
            </a:r>
            <a:r>
              <a:rPr lang="cs-CZ" dirty="0" smtClean="0"/>
              <a:t> </a:t>
            </a:r>
            <a:r>
              <a:rPr lang="cs-CZ" b="1" dirty="0" err="1" smtClean="0"/>
              <a:t>nedostatok</a:t>
            </a:r>
            <a:r>
              <a:rPr lang="cs-CZ" b="1" dirty="0" smtClean="0"/>
              <a:t> </a:t>
            </a:r>
            <a:r>
              <a:rPr lang="cs-CZ" b="1" dirty="0" err="1" smtClean="0"/>
              <a:t>elektrónov</a:t>
            </a:r>
            <a:r>
              <a:rPr lang="cs-CZ" dirty="0" smtClean="0"/>
              <a:t> je </a:t>
            </a:r>
            <a:r>
              <a:rPr lang="cs-CZ" b="1" dirty="0" err="1" smtClean="0"/>
              <a:t>kladne</a:t>
            </a:r>
            <a:r>
              <a:rPr lang="cs-CZ" b="1" dirty="0" smtClean="0"/>
              <a:t> nabité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má </a:t>
            </a:r>
            <a:r>
              <a:rPr lang="cs-CZ" dirty="0" err="1" smtClean="0"/>
              <a:t>teleso</a:t>
            </a:r>
            <a:r>
              <a:rPr lang="cs-CZ" dirty="0" smtClean="0"/>
              <a:t>  </a:t>
            </a:r>
            <a:r>
              <a:rPr lang="cs-CZ" b="1" dirty="0" err="1" smtClean="0"/>
              <a:t>nadbytok</a:t>
            </a:r>
            <a:r>
              <a:rPr lang="cs-CZ" b="1" dirty="0" smtClean="0"/>
              <a:t> </a:t>
            </a:r>
            <a:r>
              <a:rPr lang="cs-CZ" b="1" dirty="0" err="1" smtClean="0"/>
              <a:t>elektrónov</a:t>
            </a:r>
            <a:r>
              <a:rPr lang="cs-CZ" dirty="0" smtClean="0"/>
              <a:t> je </a:t>
            </a:r>
            <a:r>
              <a:rPr lang="cs-CZ" b="1" dirty="0" err="1" smtClean="0"/>
              <a:t>záporne</a:t>
            </a:r>
            <a:r>
              <a:rPr lang="cs-CZ" b="1" dirty="0" smtClean="0"/>
              <a:t> nabité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Trenie</a:t>
            </a:r>
            <a:r>
              <a:rPr lang="cs-CZ" dirty="0" smtClean="0"/>
              <a:t> </a:t>
            </a:r>
            <a:r>
              <a:rPr lang="cs-CZ" dirty="0" err="1" smtClean="0"/>
              <a:t>sklenej</a:t>
            </a:r>
            <a:r>
              <a:rPr lang="cs-CZ" dirty="0" smtClean="0"/>
              <a:t> tyče </a:t>
            </a:r>
            <a:r>
              <a:rPr lang="cs-CZ" dirty="0" err="1" smtClean="0"/>
              <a:t>hodvábnou</a:t>
            </a:r>
            <a:r>
              <a:rPr lang="cs-CZ" dirty="0" smtClean="0"/>
              <a:t> </a:t>
            </a:r>
            <a:r>
              <a:rPr lang="cs-CZ" dirty="0" err="1" smtClean="0"/>
              <a:t>šatkou</a:t>
            </a:r>
            <a:r>
              <a:rPr lang="cs-CZ" dirty="0" smtClean="0"/>
              <a:t>: </a:t>
            </a:r>
            <a:r>
              <a:rPr lang="cs-CZ" dirty="0" smtClean="0"/>
              <a:t>Záporné elektrické náboje – </a:t>
            </a:r>
            <a:r>
              <a:rPr lang="cs-CZ" dirty="0" err="1" smtClean="0"/>
              <a:t>elektróny</a:t>
            </a:r>
            <a:r>
              <a:rPr lang="cs-CZ" dirty="0" smtClean="0"/>
              <a:t> – </a:t>
            </a:r>
            <a:r>
              <a:rPr lang="cs-CZ" dirty="0" err="1" smtClean="0"/>
              <a:t>sa</a:t>
            </a:r>
            <a:r>
              <a:rPr lang="cs-CZ" dirty="0" smtClean="0"/>
              <a:t> z tyče </a:t>
            </a:r>
            <a:r>
              <a:rPr lang="cs-CZ" dirty="0" err="1" smtClean="0"/>
              <a:t>prenášajú</a:t>
            </a:r>
            <a:r>
              <a:rPr lang="cs-CZ" dirty="0" smtClean="0"/>
              <a:t> na </a:t>
            </a:r>
            <a:r>
              <a:rPr lang="cs-CZ" dirty="0" err="1" smtClean="0"/>
              <a:t>hodvábnu</a:t>
            </a:r>
            <a:r>
              <a:rPr lang="cs-CZ" dirty="0" smtClean="0"/>
              <a:t> šatku. Sklená tyč </a:t>
            </a:r>
            <a:r>
              <a:rPr lang="cs-CZ" dirty="0" err="1" smtClean="0"/>
              <a:t>zostane</a:t>
            </a:r>
            <a:r>
              <a:rPr lang="cs-CZ" dirty="0" smtClean="0"/>
              <a:t> nabitá </a:t>
            </a:r>
            <a:r>
              <a:rPr lang="cs-CZ" dirty="0" err="1" smtClean="0"/>
              <a:t>kladne</a:t>
            </a:r>
            <a:r>
              <a:rPr lang="cs-CZ" dirty="0" smtClean="0"/>
              <a:t> a </a:t>
            </a:r>
            <a:r>
              <a:rPr lang="cs-CZ" dirty="0" err="1" smtClean="0"/>
              <a:t>hodvábna</a:t>
            </a:r>
            <a:r>
              <a:rPr lang="cs-CZ" dirty="0" smtClean="0"/>
              <a:t> šatka </a:t>
            </a:r>
            <a:r>
              <a:rPr lang="cs-CZ" dirty="0" err="1" smtClean="0"/>
              <a:t>záporne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43805"/>
            <a:ext cx="7859216" cy="557748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sk-SK" sz="2800" b="1" dirty="0" smtClean="0"/>
              <a:t>Vieš, že…</a:t>
            </a:r>
            <a:r>
              <a:rPr lang="sk-SK" sz="2800" dirty="0" smtClean="0"/>
              <a:t> </a:t>
            </a:r>
            <a:endParaRPr lang="sk-SK" sz="2800" dirty="0" smtClean="0"/>
          </a:p>
          <a:p>
            <a:pPr algn="just">
              <a:spcBef>
                <a:spcPts val="0"/>
              </a:spcBef>
            </a:pPr>
            <a:r>
              <a:rPr lang="sk-SK" sz="2800" dirty="0" smtClean="0"/>
              <a:t>kopírovanie </a:t>
            </a:r>
            <a:r>
              <a:rPr lang="sk-SK" sz="2800" dirty="0" smtClean="0"/>
              <a:t>funguje na jednoduchom princípe priťahovania opačných </a:t>
            </a:r>
            <a:r>
              <a:rPr lang="sk-SK" sz="2800" dirty="0" smtClean="0"/>
              <a:t>nábojov? </a:t>
            </a:r>
            <a:r>
              <a:rPr lang="sk-SK" sz="2800" dirty="0" smtClean="0"/>
              <a:t>Pri kopírovaní sú záporné častice toneru z tzv. nosnej guľôčky toneru priťahované na miesta rotujúceho valca, kde bol vytvorený kladne nabitý obraz kopírovaného dokumentu.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Vieš, že</a:t>
            </a:r>
            <a:r>
              <a:rPr kumimoji="0" lang="sk-S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kopírovanie funguje na jednoduchom princípe priťahovania opačných nábojov. Pri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kopírovaní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sú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záporné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častice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toneru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tzv.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nosnej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guľôčky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toneru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priťahované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miesta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rotujúceho valca, kde bol vytvorený kladne nabitý obraz kopírovaného dokumentu.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Obrázek 4" descr="CastiDigitalniKopir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429000"/>
            <a:ext cx="4762872" cy="3139520"/>
          </a:xfrm>
          <a:prstGeom prst="rect">
            <a:avLst/>
          </a:prstGeom>
        </p:spPr>
      </p:pic>
      <p:pic>
        <p:nvPicPr>
          <p:cNvPr id="6" name="Obrázek 5" descr="kopír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717032"/>
            <a:ext cx="288032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513</Words>
  <Application>Microsoft Office PowerPoint</Application>
  <PresentationFormat>Prezentácia na obrazovke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Leelawadee UI</vt:lpstr>
      <vt:lpstr>Lucida Calligraphy</vt:lpstr>
      <vt:lpstr>Times New Roman</vt:lpstr>
      <vt:lpstr>Wingdings</vt:lpstr>
      <vt:lpstr>Motiv sady Office</vt:lpstr>
      <vt:lpstr>Skúmame  elektrické vlastnosti látok.  Elektrický náboj.</vt:lpstr>
      <vt:lpstr>Prezentácia programu PowerPoint</vt:lpstr>
      <vt:lpstr>Prezentácia programu PowerPoint</vt:lpstr>
      <vt:lpstr>Prezentácia programu PowerPoint</vt:lpstr>
      <vt:lpstr>Stavba atómu </vt:lpstr>
      <vt:lpstr>Elementárny náboj - e</vt:lpstr>
      <vt:lpstr>Coulombov zákon.</vt:lpstr>
      <vt:lpstr>Prezentácia programu PowerPoint</vt:lpstr>
      <vt:lpstr>Prezentácia programu PowerPoint</vt:lpstr>
      <vt:lpstr>  Ďakujem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elektrické vlastnosti látok.  Elektrický náboj</dc:title>
  <dc:creator>Mama</dc:creator>
  <cp:lastModifiedBy>ZS_Lehnice_2</cp:lastModifiedBy>
  <cp:revision>24</cp:revision>
  <dcterms:created xsi:type="dcterms:W3CDTF">2012-10-11T20:56:34Z</dcterms:created>
  <dcterms:modified xsi:type="dcterms:W3CDTF">2020-10-26T13:27:51Z</dcterms:modified>
</cp:coreProperties>
</file>