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6" r:id="rId5"/>
    <p:sldId id="267" r:id="rId6"/>
    <p:sldId id="268" r:id="rId7"/>
    <p:sldId id="277" r:id="rId8"/>
    <p:sldId id="269" r:id="rId9"/>
    <p:sldId id="270" r:id="rId10"/>
    <p:sldId id="271" r:id="rId11"/>
    <p:sldId id="272" r:id="rId12"/>
    <p:sldId id="273" r:id="rId13"/>
    <p:sldId id="274" r:id="rId14"/>
    <p:sldId id="264" r:id="rId15"/>
    <p:sldId id="276" r:id="rId16"/>
    <p:sldId id="275" r:id="rId17"/>
    <p:sldId id="278" r:id="rId18"/>
    <p:sldId id="299" r:id="rId19"/>
    <p:sldId id="300" r:id="rId20"/>
    <p:sldId id="301" r:id="rId21"/>
    <p:sldId id="298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ávid Lorenc" initials="DL" lastIdx="2" clrIdx="0">
    <p:extLst>
      <p:ext uri="{19B8F6BF-5375-455C-9EA6-DF929625EA0E}">
        <p15:presenceInfo xmlns:p15="http://schemas.microsoft.com/office/powerpoint/2012/main" userId="S::davidlorenc@zspr.sk::69a0e69c-c99b-4ac7-86a6-08807dd9fb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37D"/>
    <a:srgbClr val="E48312"/>
    <a:srgbClr val="F3B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17" autoAdjust="0"/>
  </p:normalViewPr>
  <p:slideViewPr>
    <p:cSldViewPr snapToGrid="0">
      <p:cViewPr varScale="1">
        <p:scale>
          <a:sx n="72" d="100"/>
          <a:sy n="72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138E1-CE00-47DC-BDCF-47E7FFE79B82}" type="datetime1">
              <a:rPr lang="cs-CZ" smtClean="0"/>
              <a:t>13.03.2021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95AB33-FDED-42FB-BC2C-CF65D390CC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08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E9B2-911D-4206-8F4B-6BF1AD83BF2B}" type="datetime1">
              <a:rPr lang="cs-CZ" noProof="0" smtClean="0"/>
              <a:pPr/>
              <a:t>13.03.2021</a:t>
            </a:fld>
            <a:endParaRPr lang="cs-CZ" noProof="0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BEC92D-C8E2-4A8F-BF2D-75109D63012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5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743D6-B7B8-4088-BD98-CE76AE6F0478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B6AC1-35E8-4EC0-AE8F-DF0989D622F0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EC96EB-CD78-445B-8BBD-9879330AE6CC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0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50F95-011A-4887-86CC-9597D83949CF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113E31D-E2AB-40D1-8B51-AFA5AFEF393A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A1666A-8212-424C-897A-04F1F45C6CDB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742073-C5CD-4745-94BF-81720F261C85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ED4387-7312-482A-A8CD-F125CDB1C05E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B9354-9F1D-4507-870C-7412074A94F8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élník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78D9A-BF63-4F02-870A-39AFC1AD0823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rtlCol="0"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66D0D4BD-6BEC-4257-B920-BA8D7DE0C8C4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FEA0C9-1327-4889-8080-8FBC0493E719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6359EAD8-CADE-44DE-A700-BC1BAFAFCBFF}" type="datetime1">
              <a:rPr lang="cs-CZ" noProof="0" smtClean="0"/>
              <a:t>13.03.2021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ebp"/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rázek s rozostřením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 rtlCol="0">
            <a:normAutofit/>
          </a:bodyPr>
          <a:lstStyle/>
          <a:p>
            <a:r>
              <a:rPr lang="sk-SK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si človek zmenšoval svet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 rtlCol="0">
            <a:normAutofit/>
          </a:bodyPr>
          <a:lstStyle/>
          <a:p>
            <a:pPr rtl="0"/>
            <a:r>
              <a:rPr lang="cs-CZ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Dávid Lorenc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3A6104-809D-4CFB-BBB3-0A89BD902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53914"/>
            <a:ext cx="4531057" cy="4023360"/>
          </a:xfrm>
        </p:spPr>
        <p:txBody>
          <a:bodyPr>
            <a:normAutofit/>
          </a:bodyPr>
          <a:lstStyle/>
          <a:p>
            <a:r>
              <a:rPr lang="sk-SK" sz="2400" u="sng" dirty="0"/>
              <a:t>Kočiare</a:t>
            </a:r>
            <a:r>
              <a:rPr lang="sk-SK" sz="2400" dirty="0"/>
              <a:t> v novoveku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E4C974-217E-4E76-A4CE-68BA964A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67" y="529866"/>
            <a:ext cx="5199797" cy="34708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EE611E-273C-4CF9-B897-21B3889E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0" y="4097170"/>
            <a:ext cx="5786894" cy="27608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CB87F8-12E9-4ACC-AA73-B2F369245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434" y="1405718"/>
            <a:ext cx="6117566" cy="54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327" y="131819"/>
            <a:ext cx="10058400" cy="749778"/>
          </a:xfrm>
        </p:spPr>
        <p:txBody>
          <a:bodyPr>
            <a:normAutofit/>
          </a:bodyPr>
          <a:lstStyle/>
          <a:p>
            <a:r>
              <a:rPr lang="sk-SK" sz="2400" b="1" dirty="0">
                <a:latin typeface="+mn-lt"/>
              </a:rPr>
              <a:t>Počiatky železničnej dopravy ...</a:t>
            </a:r>
          </a:p>
        </p:txBody>
      </p:sp>
      <p:pic>
        <p:nvPicPr>
          <p:cNvPr id="8198" name="Picture 6" descr="http://files.abovetopsecret.com/files/img/va535dff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7" y="995438"/>
            <a:ext cx="4029632" cy="25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iles.abovetopsecret.com/files/img/wn535e03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66" y="1844325"/>
            <a:ext cx="2716208" cy="18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ýsledok vyhľadávania obrázkov pre dopyt beacon hill 17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7" y="3709042"/>
            <a:ext cx="3346424" cy="25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742740" y="6339395"/>
            <a:ext cx="177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1795 </a:t>
            </a:r>
            <a:r>
              <a:rPr lang="sk-SK" dirty="0" err="1"/>
              <a:t>Beacon</a:t>
            </a:r>
            <a:r>
              <a:rPr lang="sk-SK" dirty="0"/>
              <a:t> </a:t>
            </a:r>
            <a:r>
              <a:rPr lang="sk-SK" dirty="0" err="1"/>
              <a:t>Hill</a:t>
            </a:r>
            <a:endParaRPr lang="sk-SK" dirty="0"/>
          </a:p>
        </p:txBody>
      </p:sp>
      <p:pic>
        <p:nvPicPr>
          <p:cNvPr id="8202" name="Picture 10" descr="https://patriciahysell.files.wordpress.com/2013/07/26-the-surrey-iron-railw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10" y="3709042"/>
            <a:ext cx="299085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58814" y="5945857"/>
            <a:ext cx="281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Surrey</a:t>
            </a:r>
            <a:r>
              <a:rPr lang="sk-SK" dirty="0"/>
              <a:t> </a:t>
            </a:r>
            <a:r>
              <a:rPr lang="sk-SK" dirty="0" err="1"/>
              <a:t>Iron</a:t>
            </a:r>
            <a:r>
              <a:rPr lang="sk-SK" dirty="0"/>
              <a:t> Railway - 1803</a:t>
            </a:r>
          </a:p>
        </p:txBody>
      </p:sp>
      <p:pic>
        <p:nvPicPr>
          <p:cNvPr id="8204" name="Picture 12" descr="Výsledok vyhľadávania obrázkov pre dopyt Konská železnica České Budějovice – Lin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66" y="109612"/>
            <a:ext cx="35718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encyklopedie.ckrumlov.cz/img/18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49" y="152079"/>
            <a:ext cx="3810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6986073" y="2776683"/>
            <a:ext cx="504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Konská železnica České Budějovice - Linz 1827-1836</a:t>
            </a:r>
          </a:p>
        </p:txBody>
      </p:sp>
      <p:pic>
        <p:nvPicPr>
          <p:cNvPr id="8208" name="Picture 16" descr="Výsledok vyhľadávania obrázkov pre dopyt Konská železnica bratislava sere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85" y="3198868"/>
            <a:ext cx="3831758" cy="26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7130285" y="5970063"/>
            <a:ext cx="418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Konská železnica Bratislava - Sereď 1872 </a:t>
            </a:r>
          </a:p>
        </p:txBody>
      </p:sp>
    </p:spTree>
    <p:extLst>
      <p:ext uri="{BB962C8B-B14F-4D97-AF65-F5344CB8AC3E}">
        <p14:creationId xmlns:p14="http://schemas.microsoft.com/office/powerpoint/2010/main" val="107964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BE442-2DB8-411F-B33C-DEFE4485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096" y="600502"/>
            <a:ext cx="11627893" cy="5432366"/>
          </a:xfrm>
        </p:spPr>
        <p:txBody>
          <a:bodyPr>
            <a:normAutofit/>
          </a:bodyPr>
          <a:lstStyle/>
          <a:p>
            <a:r>
              <a:rPr lang="sk-SK" sz="2400" dirty="0"/>
              <a:t>Veľký zlom v doprave -&gt; vynájdenie </a:t>
            </a:r>
            <a:r>
              <a:rPr lang="sk-SK" sz="2400" b="1" dirty="0">
                <a:solidFill>
                  <a:srgbClr val="FF0000"/>
                </a:solidFill>
              </a:rPr>
              <a:t>parnej energie </a:t>
            </a:r>
            <a:r>
              <a:rPr lang="sk-SK" sz="2400" b="1" dirty="0"/>
              <a:t>= parný stroj</a:t>
            </a:r>
            <a:r>
              <a:rPr lang="sk-SK" sz="2400" dirty="0"/>
              <a:t> (James Watt)</a:t>
            </a:r>
            <a:endParaRPr lang="sk-SK" sz="2400" b="1" dirty="0"/>
          </a:p>
          <a:p>
            <a:r>
              <a:rPr lang="sk-SK" sz="2400" dirty="0"/>
              <a:t>- rozvoj </a:t>
            </a:r>
            <a:r>
              <a:rPr lang="sk-SK" sz="2400" u="sng" dirty="0"/>
              <a:t>železničnej dopravy</a:t>
            </a:r>
            <a:r>
              <a:rPr lang="sk-SK" sz="2400" dirty="0"/>
              <a:t> – parná lokomotíva – 1814 (G. </a:t>
            </a:r>
            <a:r>
              <a:rPr lang="sk-SK" sz="2400" dirty="0" err="1"/>
              <a:t>Stephenson</a:t>
            </a:r>
            <a:r>
              <a:rPr lang="sk-SK" sz="2400" dirty="0"/>
              <a:t>)</a:t>
            </a:r>
            <a:endParaRPr lang="sk-SK" sz="2400" u="sng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DD0115-9261-421F-AA74-B7F494C4E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310"/>
            <a:ext cx="5016690" cy="5016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2DDBF9-49A2-4441-A170-F9A67CB9D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185" y="1846033"/>
            <a:ext cx="1546987" cy="19391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542C89C-D64A-438D-A0FE-CF149EA0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22" y="3894916"/>
            <a:ext cx="5426199" cy="2963084"/>
          </a:xfrm>
          <a:prstGeom prst="rect">
            <a:avLst/>
          </a:prstGeom>
        </p:spPr>
      </p:pic>
      <p:pic>
        <p:nvPicPr>
          <p:cNvPr id="2050" name="Picture 2" descr="Rozširujúce informácie Parný stroj sa postupne vyvíjal (viac ako100 rokov).  Na tomto vývoji mali podiel traja významní v">
            <a:extLst>
              <a:ext uri="{FF2B5EF4-FFF2-40B4-BE49-F238E27FC236}">
                <a16:creationId xmlns:a16="http://schemas.microsoft.com/office/drawing/2014/main" id="{AB93EEB2-3BF4-464D-8B43-4311575C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43" y="2020255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177B28-BBE5-48DF-A877-C58C7877C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256" y="1841310"/>
            <a:ext cx="1588138" cy="18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7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0A53E-2329-42BF-8A7A-5A6690F24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36" y="153412"/>
            <a:ext cx="10058400" cy="4023360"/>
          </a:xfrm>
        </p:spPr>
        <p:txBody>
          <a:bodyPr>
            <a:normAutofit/>
          </a:bodyPr>
          <a:lstStyle/>
          <a:p>
            <a:r>
              <a:rPr lang="sk-SK" sz="2400" dirty="0"/>
              <a:t>prvý </a:t>
            </a:r>
            <a:r>
              <a:rPr lang="sk-SK" sz="2400" u="sng" dirty="0"/>
              <a:t>automobil</a:t>
            </a:r>
            <a:r>
              <a:rPr lang="sk-SK" sz="2400" dirty="0"/>
              <a:t> – </a:t>
            </a:r>
            <a:r>
              <a:rPr lang="sk-SK" sz="2400" dirty="0" err="1"/>
              <a:t>Karl</a:t>
            </a:r>
            <a:r>
              <a:rPr lang="sk-SK" sz="2400" dirty="0"/>
              <a:t> </a:t>
            </a:r>
            <a:r>
              <a:rPr lang="sk-SK" sz="2400" dirty="0" err="1"/>
              <a:t>Benz</a:t>
            </a:r>
            <a:r>
              <a:rPr lang="sk-SK" sz="2400" dirty="0"/>
              <a:t> – 1887 – </a:t>
            </a:r>
            <a:r>
              <a:rPr lang="sk-SK" sz="2400" i="1" dirty="0"/>
              <a:t>svet sa „zmenšil“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9E5187-2BEA-4F64-8C2D-ED46C9C8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5" y="755960"/>
            <a:ext cx="4389121" cy="35533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FDE638-58C4-4450-AA12-98B62F38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03" y="754350"/>
            <a:ext cx="2596201" cy="2304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638F0A-1675-47E5-9F8E-2B6F30F2C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1621"/>
            <a:ext cx="4514895" cy="254637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6238CA-D8D4-4316-8BB2-E11313E5B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288" y="20922"/>
            <a:ext cx="4750712" cy="321148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3BB5B54-48BE-4936-B15B-404A31A62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95" y="3904131"/>
            <a:ext cx="7677105" cy="295386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50C8EC3-71B9-4134-A9F3-B042E65A86FD}"/>
              </a:ext>
            </a:extLst>
          </p:cNvPr>
          <p:cNvSpPr txBox="1"/>
          <p:nvPr/>
        </p:nvSpPr>
        <p:spPr>
          <a:xfrm>
            <a:off x="-16161" y="4331498"/>
            <a:ext cx="29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Henry Ford</a:t>
            </a:r>
          </a:p>
        </p:txBody>
      </p:sp>
    </p:spTree>
    <p:extLst>
      <p:ext uri="{BB962C8B-B14F-4D97-AF65-F5344CB8AC3E}">
        <p14:creationId xmlns:p14="http://schemas.microsoft.com/office/powerpoint/2010/main" val="151061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ACD18-065E-42FD-AF1E-3158B55B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Ako sa v minulosti ľudia prepravovali </a:t>
            </a:r>
            <a:r>
              <a:rPr lang="sk-SK" sz="4000" b="1" dirty="0">
                <a:solidFill>
                  <a:srgbClr val="0070C0"/>
                </a:solidFill>
              </a:rPr>
              <a:t>po vode</a:t>
            </a:r>
            <a:r>
              <a:rPr lang="sk-SK" sz="4000" b="1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CB24C3-10AE-440F-8838-F5C7400DB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Prvé archeologicky doložené veslá sú staré 10 000 rokov a prvé doložené lode sú staré viac než 8000 rokov – išlo o vydlabané kmene stromov.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601C97C-B9FB-4E82-90A0-D845C7C5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6" y="2708532"/>
            <a:ext cx="3967089" cy="292572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BE86152-8319-415A-B1EA-222F4881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11" y="2698676"/>
            <a:ext cx="5423224" cy="36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4F4BA8B-B243-446D-9BE2-7EC9A21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5278"/>
            <a:ext cx="3309259" cy="192598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79682B-9185-4F19-AE4B-83D88359D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02" y="1164046"/>
            <a:ext cx="10058400" cy="4023360"/>
          </a:xfrm>
        </p:spPr>
        <p:txBody>
          <a:bodyPr>
            <a:normAutofit/>
          </a:bodyPr>
          <a:lstStyle/>
          <a:p>
            <a:r>
              <a:rPr lang="sk-SK" sz="2400" dirty="0"/>
              <a:t>Vďaka sile vetra sa začali ľudia prepravovať na </a:t>
            </a:r>
            <a:r>
              <a:rPr lang="sk-SK" sz="2400" u="sng" dirty="0"/>
              <a:t>plachetniciach</a:t>
            </a:r>
            <a:r>
              <a:rPr lang="sk-SK" sz="2400" dirty="0"/>
              <a:t>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8B85559-2FB2-428A-A23F-07C2A49A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65278"/>
            <a:ext cx="5977718" cy="37286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AA8130-D8B5-47EB-8F80-40E02EB3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83" y="3905798"/>
            <a:ext cx="3762230" cy="2468963"/>
          </a:xfrm>
          <a:prstGeom prst="rect">
            <a:avLst/>
          </a:prstGeom>
        </p:spPr>
      </p:pic>
      <p:pic>
        <p:nvPicPr>
          <p:cNvPr id="10" name="Obrázok 3">
            <a:extLst>
              <a:ext uri="{FF2B5EF4-FFF2-40B4-BE49-F238E27FC236}">
                <a16:creationId xmlns:a16="http://schemas.microsoft.com/office/drawing/2014/main" id="{1FE108E2-4D0D-4BAB-B59A-15F3EEE58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259" y="264701"/>
            <a:ext cx="2571711" cy="33720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F582B6-3FEA-4B0E-830C-BB53E6797F52}"/>
              </a:ext>
            </a:extLst>
          </p:cNvPr>
          <p:cNvSpPr txBox="1"/>
          <p:nvPr/>
        </p:nvSpPr>
        <p:spPr>
          <a:xfrm>
            <a:off x="3842837" y="5788583"/>
            <a:ext cx="237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Prvé Egyptské lode</a:t>
            </a:r>
          </a:p>
        </p:txBody>
      </p:sp>
    </p:spTree>
    <p:extLst>
      <p:ext uri="{BB962C8B-B14F-4D97-AF65-F5344CB8AC3E}">
        <p14:creationId xmlns:p14="http://schemas.microsoft.com/office/powerpoint/2010/main" val="159338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6F1A35E-90CF-404F-B014-456304527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94" y="286603"/>
            <a:ext cx="3700423" cy="2732992"/>
          </a:xfrm>
        </p:spPr>
      </p:pic>
      <p:pic>
        <p:nvPicPr>
          <p:cNvPr id="5" name="Obrázok 5">
            <a:extLst>
              <a:ext uri="{FF2B5EF4-FFF2-40B4-BE49-F238E27FC236}">
                <a16:creationId xmlns:a16="http://schemas.microsoft.com/office/drawing/2014/main" id="{30E57784-57B4-419D-B112-4F53D7C6D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055" y="0"/>
            <a:ext cx="3179928" cy="2116639"/>
          </a:xfrm>
          <a:prstGeom prst="rect">
            <a:avLst/>
          </a:prstGeom>
        </p:spPr>
      </p:pic>
      <p:pic>
        <p:nvPicPr>
          <p:cNvPr id="7" name="Obrázok 3">
            <a:extLst>
              <a:ext uri="{FF2B5EF4-FFF2-40B4-BE49-F238E27FC236}">
                <a16:creationId xmlns:a16="http://schemas.microsoft.com/office/drawing/2014/main" id="{C4310EB3-97FC-448D-ADBC-34260EB0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110" y="2154424"/>
            <a:ext cx="6235890" cy="41655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9E441FD-AEE1-45BE-904B-0552B67E22A3}"/>
              </a:ext>
            </a:extLst>
          </p:cNvPr>
          <p:cNvSpPr txBox="1"/>
          <p:nvPr/>
        </p:nvSpPr>
        <p:spPr>
          <a:xfrm>
            <a:off x="90753" y="86548"/>
            <a:ext cx="447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Čínska </a:t>
            </a:r>
            <a:r>
              <a:rPr lang="sk-SK" sz="2000" b="1" dirty="0" err="1"/>
              <a:t>džunka</a:t>
            </a:r>
            <a:endParaRPr lang="sk-SK" sz="20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84BFC25-D251-4341-8E75-E59730741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969" y="3179928"/>
            <a:ext cx="3031452" cy="314007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18B9BD-8470-44EA-963A-57C97BC0F554}"/>
              </a:ext>
            </a:extLst>
          </p:cNvPr>
          <p:cNvSpPr txBox="1"/>
          <p:nvPr/>
        </p:nvSpPr>
        <p:spPr>
          <a:xfrm>
            <a:off x="1166884" y="5919889"/>
            <a:ext cx="1978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Vikingská loď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CF983E-9F61-4C0B-B0A3-1138AD2651EB}"/>
              </a:ext>
            </a:extLst>
          </p:cNvPr>
          <p:cNvSpPr txBox="1"/>
          <p:nvPr/>
        </p:nvSpPr>
        <p:spPr>
          <a:xfrm>
            <a:off x="5811363" y="1735422"/>
            <a:ext cx="391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Fregata = plachetnica s 3 stožiarmi</a:t>
            </a:r>
          </a:p>
        </p:txBody>
      </p:sp>
    </p:spTree>
    <p:extLst>
      <p:ext uri="{BB962C8B-B14F-4D97-AF65-F5344CB8AC3E}">
        <p14:creationId xmlns:p14="http://schemas.microsoft.com/office/powerpoint/2010/main" val="962223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477FD-6A72-4010-B7B3-A7E1605B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E9AD2E11-F048-4862-BE8D-6D84B20B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4"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18B46C5-4700-43A9-A40E-A45311C88650}"/>
              </a:ext>
            </a:extLst>
          </p:cNvPr>
          <p:cNvSpPr txBox="1"/>
          <p:nvPr/>
        </p:nvSpPr>
        <p:spPr>
          <a:xfrm>
            <a:off x="177421" y="136478"/>
            <a:ext cx="378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Bitka pri </a:t>
            </a:r>
            <a:r>
              <a:rPr lang="sk-SK" dirty="0" err="1"/>
              <a:t>Trafalgare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597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83" y="34164"/>
            <a:ext cx="9441034" cy="68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4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DF93FBE-F5E0-4B10-8FE7-D6EB916AF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385" y="1885119"/>
            <a:ext cx="5204615" cy="4423923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1629D30-CD48-49DA-AE80-E97FBE66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86" y="10476"/>
            <a:ext cx="4932514" cy="629856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A55FB1-C0B4-4DC9-BAE2-19181E6390C7}"/>
              </a:ext>
            </a:extLst>
          </p:cNvPr>
          <p:cNvSpPr txBox="1"/>
          <p:nvPr/>
        </p:nvSpPr>
        <p:spPr>
          <a:xfrm>
            <a:off x="199898" y="248475"/>
            <a:ext cx="694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Karavela</a:t>
            </a:r>
            <a:r>
              <a:rPr lang="sk-SK" sz="2000" dirty="0"/>
              <a:t> = malá </a:t>
            </a:r>
            <a:r>
              <a:rPr lang="sk-SK" sz="2000" dirty="0" err="1"/>
              <a:t>vysokomanévrovateľná</a:t>
            </a:r>
            <a:r>
              <a:rPr lang="sk-SK" sz="2000" dirty="0"/>
              <a:t> plachetnica z 15. st.</a:t>
            </a:r>
          </a:p>
          <a:p>
            <a:r>
              <a:rPr lang="sk-SK" sz="2000" dirty="0"/>
              <a:t>Jachta = motorová loď</a:t>
            </a:r>
          </a:p>
        </p:txBody>
      </p:sp>
    </p:spTree>
    <p:extLst>
      <p:ext uri="{BB962C8B-B14F-4D97-AF65-F5344CB8AC3E}">
        <p14:creationId xmlns:p14="http://schemas.microsoft.com/office/powerpoint/2010/main" val="379614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330038C7-FCE5-45A8-B72D-57CEDB944F65}"/>
              </a:ext>
            </a:extLst>
          </p:cNvPr>
          <p:cNvSpPr/>
          <p:nvPr/>
        </p:nvSpPr>
        <p:spPr>
          <a:xfrm>
            <a:off x="833559" y="2216425"/>
            <a:ext cx="3246783" cy="2425148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980A94-6D1F-4394-BD3D-E8E81141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286603"/>
            <a:ext cx="10813773" cy="1450757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C00000"/>
                </a:solidFill>
              </a:rPr>
              <a:t>Prečo sa človek premiestňoval z miesta na miesto?</a:t>
            </a:r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DCBB14B0-BAE1-4531-BB71-63F15A7D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11" y="2644641"/>
            <a:ext cx="2496080" cy="15687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11A89D-8EA5-4EB0-8DC0-87C660CB5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632" y="2492621"/>
            <a:ext cx="2964205" cy="38421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83C79D-EFF2-4825-BD64-05C91E1C2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898" y="2086423"/>
            <a:ext cx="3563192" cy="2829174"/>
          </a:xfrm>
          <a:prstGeom prst="ellipse">
            <a:avLst/>
          </a:prstGeom>
          <a:ln w="28575">
            <a:solidFill>
              <a:srgbClr val="FF0000"/>
            </a:solidFill>
          </a:ln>
          <a:effectLst/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7655D86A-5556-4EEF-96BE-C427E5D386CB}"/>
              </a:ext>
            </a:extLst>
          </p:cNvPr>
          <p:cNvSpPr/>
          <p:nvPr/>
        </p:nvSpPr>
        <p:spPr>
          <a:xfrm>
            <a:off x="4138785" y="3429000"/>
            <a:ext cx="372879" cy="368163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8E24773-1C5F-43E9-AAAC-7275D2AC87B2}"/>
              </a:ext>
            </a:extLst>
          </p:cNvPr>
          <p:cNvSpPr/>
          <p:nvPr/>
        </p:nvSpPr>
        <p:spPr>
          <a:xfrm>
            <a:off x="4617085" y="3715949"/>
            <a:ext cx="164508" cy="162427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FA7D5ED7-DFA9-448D-BACB-F4E22B0F2D1D}"/>
              </a:ext>
            </a:extLst>
          </p:cNvPr>
          <p:cNvSpPr/>
          <p:nvPr/>
        </p:nvSpPr>
        <p:spPr>
          <a:xfrm>
            <a:off x="6878887" y="3021410"/>
            <a:ext cx="465652" cy="459763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2272FE76-9026-4536-BE64-D161C5198030}"/>
              </a:ext>
            </a:extLst>
          </p:cNvPr>
          <p:cNvSpPr/>
          <p:nvPr/>
        </p:nvSpPr>
        <p:spPr>
          <a:xfrm>
            <a:off x="6452511" y="3743439"/>
            <a:ext cx="164508" cy="162427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DFF32AE-BF27-4E27-B66A-6EE98331CF9C}"/>
              </a:ext>
            </a:extLst>
          </p:cNvPr>
          <p:cNvSpPr/>
          <p:nvPr/>
        </p:nvSpPr>
        <p:spPr>
          <a:xfrm>
            <a:off x="6631294" y="3428998"/>
            <a:ext cx="278922" cy="275394"/>
          </a:xfrm>
          <a:prstGeom prst="ellipse">
            <a:avLst/>
          </a:prstGeom>
          <a:solidFill>
            <a:srgbClr val="F3B56C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8F6C1A2-DAB2-4BEF-B7E7-1C0FB3BBADAF}"/>
              </a:ext>
            </a:extLst>
          </p:cNvPr>
          <p:cNvSpPr txBox="1"/>
          <p:nvPr/>
        </p:nvSpPr>
        <p:spPr>
          <a:xfrm>
            <a:off x="10983090" y="5009322"/>
            <a:ext cx="31672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800" dirty="0">
                <a:solidFill>
                  <a:srgbClr val="FF000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487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606460-11AB-4BB3-905E-9219DCAE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75047C-3151-4633-AE54-35E3294C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14" y="262594"/>
            <a:ext cx="10058400" cy="4023360"/>
          </a:xfrm>
        </p:spPr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Parník = loď poháňaná parnou energiou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B3C826-FD1B-4F3D-BABA-BDDEE89C6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2"/>
          <a:stretch/>
        </p:blipFill>
        <p:spPr>
          <a:xfrm>
            <a:off x="8588083" y="139763"/>
            <a:ext cx="3461982" cy="24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8A183-2CE9-4727-9D6F-B9220CE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Ako sa ľudia začali prepravovať </a:t>
            </a:r>
            <a:r>
              <a:rPr lang="sk-SK" sz="4000" b="1" dirty="0">
                <a:solidFill>
                  <a:srgbClr val="00B050"/>
                </a:solidFill>
              </a:rPr>
              <a:t>vo vzduchu</a:t>
            </a:r>
            <a:r>
              <a:rPr lang="sk-SK" sz="4000" b="1" dirty="0"/>
              <a:t>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967B14-1F33-418D-8E43-ED88EB283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14" y="1863853"/>
            <a:ext cx="6194290" cy="435050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DFC493-062D-4CBD-B528-0F956B330E5B}"/>
              </a:ext>
            </a:extLst>
          </p:cNvPr>
          <p:cNvSpPr txBox="1"/>
          <p:nvPr/>
        </p:nvSpPr>
        <p:spPr>
          <a:xfrm>
            <a:off x="6578337" y="1863853"/>
            <a:ext cx="457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Staroveká grécka povesť: </a:t>
            </a:r>
            <a:r>
              <a:rPr lang="sk-SK" sz="2000" dirty="0" err="1"/>
              <a:t>Daidalos</a:t>
            </a:r>
            <a:r>
              <a:rPr lang="sk-SK" sz="2000" dirty="0"/>
              <a:t> a </a:t>
            </a:r>
            <a:r>
              <a:rPr lang="sk-SK" sz="2000" dirty="0" err="1"/>
              <a:t>Ikaros</a:t>
            </a:r>
            <a:endParaRPr lang="sk-SK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93268A-79A6-4FD7-854D-575B1B25E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83" y="2467235"/>
            <a:ext cx="3735450" cy="37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6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365BA-3A80-4684-BDA7-8C225452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Ako sa ľudia začali prepravovať </a:t>
            </a:r>
            <a:r>
              <a:rPr lang="sk-SK" sz="4000" b="1" dirty="0">
                <a:solidFill>
                  <a:srgbClr val="00B050"/>
                </a:solidFill>
              </a:rPr>
              <a:t>vo vzduchu</a:t>
            </a:r>
            <a:r>
              <a:rPr lang="sk-SK" sz="4000" b="1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366833-F38A-4F77-BCA3-6A7BFFA6F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k-SK" dirty="0"/>
              <a:t>- vynález balónu – bratia </a:t>
            </a:r>
            <a:r>
              <a:rPr lang="sk-SK" dirty="0" err="1"/>
              <a:t>Montgolfierovci</a:t>
            </a:r>
            <a:endParaRPr lang="sk-SK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k-SK" dirty="0"/>
              <a:t>- lietadlá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k-SK" dirty="0"/>
              <a:t>- </a:t>
            </a:r>
            <a:r>
              <a:rPr lang="sk-SK" b="1" dirty="0"/>
              <a:t>revolúcia v doprave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41E7F3-E2FF-4047-A44A-5968478A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15" y="2702258"/>
            <a:ext cx="4821464" cy="34714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B86F00-2426-4006-BED8-93BB6898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8" b="3036"/>
          <a:stretch/>
        </p:blipFill>
        <p:spPr>
          <a:xfrm>
            <a:off x="186521" y="3261974"/>
            <a:ext cx="4180764" cy="29117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CCC719-5F9D-4983-8789-B8D633D13D76}"/>
              </a:ext>
            </a:extLst>
          </p:cNvPr>
          <p:cNvSpPr txBox="1"/>
          <p:nvPr/>
        </p:nvSpPr>
        <p:spPr>
          <a:xfrm>
            <a:off x="186521" y="6386731"/>
            <a:ext cx="392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Výbuch vzducholode </a:t>
            </a:r>
            <a:r>
              <a:rPr lang="sk-SK" dirty="0" err="1"/>
              <a:t>Hindenburg</a:t>
            </a:r>
            <a:r>
              <a:rPr lang="sk-SK" dirty="0"/>
              <a:t> - 1937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71B2684-817A-4C92-A62A-9F3EC7363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74" y="3261974"/>
            <a:ext cx="2457059" cy="29117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4BBC815-266A-443E-B7CD-B77347241487}"/>
              </a:ext>
            </a:extLst>
          </p:cNvPr>
          <p:cNvSpPr txBox="1"/>
          <p:nvPr/>
        </p:nvSpPr>
        <p:spPr>
          <a:xfrm>
            <a:off x="4884282" y="2615643"/>
            <a:ext cx="178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>
                <a:solidFill>
                  <a:srgbClr val="FF0000"/>
                </a:solidFill>
              </a:rPr>
              <a:t>PREČO?</a:t>
            </a:r>
          </a:p>
        </p:txBody>
      </p:sp>
    </p:spTree>
    <p:extLst>
      <p:ext uri="{BB962C8B-B14F-4D97-AF65-F5344CB8AC3E}">
        <p14:creationId xmlns:p14="http://schemas.microsoft.com/office/powerpoint/2010/main" val="14279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944FDA-E1A8-4DD4-A1BB-7584DCE42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216" y="4050218"/>
            <a:ext cx="5186149" cy="213669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144798-2AAA-4775-9168-D37B49A8B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64"/>
          <a:stretch/>
        </p:blipFill>
        <p:spPr>
          <a:xfrm>
            <a:off x="-70406" y="0"/>
            <a:ext cx="6017245" cy="40533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4F77B2-F449-4DEE-BAEE-7C100BA7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85" y="158477"/>
            <a:ext cx="5210313" cy="315776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148681F-805A-47C6-9033-D2CBFB791C91}"/>
              </a:ext>
            </a:extLst>
          </p:cNvPr>
          <p:cNvSpPr txBox="1"/>
          <p:nvPr/>
        </p:nvSpPr>
        <p:spPr>
          <a:xfrm>
            <a:off x="7415670" y="3321376"/>
            <a:ext cx="544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Bratia </a:t>
            </a:r>
            <a:r>
              <a:rPr lang="sk-SK" dirty="0" err="1"/>
              <a:t>Wrightovci</a:t>
            </a:r>
            <a:r>
              <a:rPr lang="sk-SK" dirty="0"/>
              <a:t> a ich prvý let </a:t>
            </a:r>
            <a:r>
              <a:rPr lang="sk-SK" dirty="0" err="1"/>
              <a:t>letúňom</a:t>
            </a:r>
            <a:endParaRPr lang="sk-SK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F13C70-235B-4160-8737-04E4D0B00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454" y="3794077"/>
            <a:ext cx="3190444" cy="23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53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E45B7-3350-4356-A1EA-4A18E9DA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39AF03-FD29-4110-AC73-B2BB38370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4" y="153941"/>
            <a:ext cx="5239207" cy="370837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D8FA49-EDC6-41B9-92D7-E7A64E5E293F}"/>
              </a:ext>
            </a:extLst>
          </p:cNvPr>
          <p:cNvSpPr txBox="1"/>
          <p:nvPr/>
        </p:nvSpPr>
        <p:spPr>
          <a:xfrm>
            <a:off x="227404" y="3862317"/>
            <a:ext cx="485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Louis </a:t>
            </a:r>
            <a:r>
              <a:rPr lang="sk-SK" dirty="0" err="1"/>
              <a:t>Blériot</a:t>
            </a:r>
            <a:endParaRPr lang="sk-SK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B46D8CA-96D8-4261-9CC1-CB0C6424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44" y="179329"/>
            <a:ext cx="4797355" cy="31982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D346A8-2B7A-410D-847C-FBF25ED7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994" y="3480435"/>
            <a:ext cx="5086005" cy="33906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82EE508-13AE-4FEF-AE91-66BA35BDE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824" y="4066561"/>
            <a:ext cx="4662100" cy="28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EFB751DD-1BDF-42BE-A53F-D4F28E3AADF2}"/>
              </a:ext>
            </a:extLst>
          </p:cNvPr>
          <p:cNvSpPr txBox="1"/>
          <p:nvPr/>
        </p:nvSpPr>
        <p:spPr>
          <a:xfrm>
            <a:off x="450574" y="440840"/>
            <a:ext cx="980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Štefan </a:t>
            </a:r>
            <a:r>
              <a:rPr lang="sk-SK" sz="2000" b="1" dirty="0" err="1"/>
              <a:t>Banič</a:t>
            </a:r>
            <a:r>
              <a:rPr lang="sk-SK" sz="2000" b="1" dirty="0"/>
              <a:t> </a:t>
            </a:r>
            <a:r>
              <a:rPr lang="sk-SK" sz="2000" dirty="0"/>
              <a:t>– vynálezca moderného padáka? 1914</a:t>
            </a:r>
          </a:p>
          <a:p>
            <a:r>
              <a:rPr lang="sk-SK" sz="2400" dirty="0">
                <a:solidFill>
                  <a:srgbClr val="FF0000"/>
                </a:solidFill>
              </a:rPr>
              <a:t>NIE !!!</a:t>
            </a:r>
          </a:p>
          <a:p>
            <a:r>
              <a:rPr lang="sk-SK" sz="2000" dirty="0"/>
              <a:t>Vytvoril prototyp padákovej konštrukcie, 12 teleskopických ramien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0E6689-2EB6-47F1-BB1A-06782D79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18" y="0"/>
            <a:ext cx="4668482" cy="6858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70261E-EB34-4B7B-AC96-BD1A2E961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22"/>
          <a:stretch/>
        </p:blipFill>
        <p:spPr>
          <a:xfrm>
            <a:off x="5425311" y="1773368"/>
            <a:ext cx="2204951" cy="293535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6C9F240-BDD5-4208-BD3C-8749E2903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196" b="3196"/>
          <a:stretch/>
        </p:blipFill>
        <p:spPr>
          <a:xfrm>
            <a:off x="7737007" y="185530"/>
            <a:ext cx="1408535" cy="17288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974AFD3-4B9B-449E-B3CA-1E7A15969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5777"/>
            <a:ext cx="2142661" cy="326931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01C80C7-3FD9-4AE8-87DF-48C1ECF28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866" y="1914352"/>
            <a:ext cx="2102883" cy="324074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4133C1-0412-424D-B6F4-DBA0A2C35A5D}"/>
              </a:ext>
            </a:extLst>
          </p:cNvPr>
          <p:cNvSpPr txBox="1"/>
          <p:nvPr/>
        </p:nvSpPr>
        <p:spPr>
          <a:xfrm>
            <a:off x="0" y="5182058"/>
            <a:ext cx="503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1. prototyp padáka už Leonardo da Vinci – 15. st. 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4738561A-DB6B-468E-822E-3012B4D84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827" y="4818092"/>
            <a:ext cx="2487692" cy="2039908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A809E516-5A04-48D8-ADF4-D5C62AF58363}"/>
              </a:ext>
            </a:extLst>
          </p:cNvPr>
          <p:cNvSpPr txBox="1"/>
          <p:nvPr/>
        </p:nvSpPr>
        <p:spPr>
          <a:xfrm>
            <a:off x="3031839" y="5936164"/>
            <a:ext cx="327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Albert </a:t>
            </a:r>
            <a:r>
              <a:rPr lang="sk-SK" dirty="0" err="1"/>
              <a:t>Berry</a:t>
            </a:r>
            <a:r>
              <a:rPr lang="sk-SK" dirty="0"/>
              <a:t> - 1912</a:t>
            </a:r>
          </a:p>
        </p:txBody>
      </p:sp>
    </p:spTree>
    <p:extLst>
      <p:ext uri="{BB962C8B-B14F-4D97-AF65-F5344CB8AC3E}">
        <p14:creationId xmlns:p14="http://schemas.microsoft.com/office/powerpoint/2010/main" val="7910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7A0B9-8FA0-4CC3-BAA4-3A6CDEF9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14037D"/>
                </a:solidFill>
              </a:rPr>
              <a:t>Moderná doprava?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106E2-40BF-4E8E-8B74-EB1FED1F7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Ako si ju predstavujete?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6AC92B-607B-4EDC-97FB-70D2C478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36" y="3601901"/>
            <a:ext cx="5893864" cy="31016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E0C7D6-48F9-4E6C-B3AF-6A26490A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36" y="154453"/>
            <a:ext cx="5893864" cy="33152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BCD25F0-6F6B-4C4C-B92D-75745D5A1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4174"/>
            <a:ext cx="6131160" cy="41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EB834-B874-4879-BB19-34FA6572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Ako sa v minulosti ľudia prepravovali </a:t>
            </a:r>
            <a:r>
              <a:rPr lang="sk-SK" sz="4000" b="1" dirty="0">
                <a:solidFill>
                  <a:srgbClr val="FF0000"/>
                </a:solidFill>
              </a:rPr>
              <a:t>po súši</a:t>
            </a:r>
            <a:r>
              <a:rPr lang="sk-SK" sz="4000" b="1" dirty="0"/>
              <a:t>?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48883BF-408F-4B7B-90B4-C4F0002BF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750" l="6750" r="90000">
                        <a14:foregroundMark x1="54250" y1="11625" x2="75125" y2="9375"/>
                        <a14:foregroundMark x1="75125" y1="9375" x2="68000" y2="29000"/>
                        <a14:foregroundMark x1="68000" y1="29000" x2="55125" y2="18125"/>
                        <a14:foregroundMark x1="54875" y1="10500" x2="76125" y2="4500"/>
                        <a14:foregroundMark x1="76125" y1="4500" x2="61250" y2="19250"/>
                        <a14:foregroundMark x1="61250" y1="19250" x2="56875" y2="11375"/>
                        <a14:foregroundMark x1="71625" y1="6125" x2="54625" y2="14250"/>
                        <a14:foregroundMark x1="74750" y1="9750" x2="54375" y2="1875"/>
                        <a14:foregroundMark x1="54375" y1="1875" x2="58625" y2="8750"/>
                        <a14:foregroundMark x1="48000" y1="29250" x2="43875" y2="8750"/>
                        <a14:foregroundMark x1="43875" y1="8750" x2="21500" y2="10875"/>
                        <a14:foregroundMark x1="21500" y1="10875" x2="11000" y2="29375"/>
                        <a14:foregroundMark x1="11000" y1="29375" x2="8500" y2="74250"/>
                        <a14:foregroundMark x1="8500" y1="74250" x2="13875" y2="95500"/>
                        <a14:foregroundMark x1="13875" y1="95500" x2="39500" y2="98750"/>
                        <a14:foregroundMark x1="39500" y1="98750" x2="51375" y2="80000"/>
                        <a14:foregroundMark x1="51375" y1="80000" x2="48125" y2="28500"/>
                        <a14:foregroundMark x1="20750" y1="23375" x2="10500" y2="43500"/>
                        <a14:foregroundMark x1="10500" y1="43500" x2="14125" y2="88875"/>
                        <a14:foregroundMark x1="14125" y1="88875" x2="32625" y2="76625"/>
                        <a14:foregroundMark x1="32625" y1="76625" x2="23750" y2="29750"/>
                        <a14:foregroundMark x1="22500" y1="49500" x2="8250" y2="66875"/>
                        <a14:foregroundMark x1="8250" y1="66875" x2="15250" y2="88125"/>
                        <a14:foregroundMark x1="15250" y1="88125" x2="31750" y2="72375"/>
                        <a14:foregroundMark x1="31750" y1="72375" x2="24625" y2="53750"/>
                        <a14:foregroundMark x1="20125" y1="59500" x2="15375" y2="60750"/>
                        <a14:foregroundMark x1="24625" y1="84625" x2="6750" y2="73250"/>
                        <a14:foregroundMark x1="6750" y1="73250" x2="16125" y2="52500"/>
                        <a14:foregroundMark x1="16125" y1="52500" x2="34375" y2="66125"/>
                        <a14:foregroundMark x1="34375" y1="66125" x2="31250" y2="87000"/>
                        <a14:foregroundMark x1="31250" y1="87000" x2="26750" y2="90875"/>
                        <a14:foregroundMark x1="44375" y1="22000" x2="28375" y2="8250"/>
                        <a14:foregroundMark x1="28375" y1="8250" x2="41125" y2="1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999">
            <a:off x="6813524" y="1807421"/>
            <a:ext cx="1980042" cy="198004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7F3350-47B2-4DD0-BAE0-174D648CC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3" t="1600" r="-2313" b="21803"/>
          <a:stretch/>
        </p:blipFill>
        <p:spPr>
          <a:xfrm>
            <a:off x="8105069" y="2836425"/>
            <a:ext cx="3976872" cy="26737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87652C0-744C-401F-84D4-93E967572ED4}"/>
              </a:ext>
            </a:extLst>
          </p:cNvPr>
          <p:cNvSpPr txBox="1"/>
          <p:nvPr/>
        </p:nvSpPr>
        <p:spPr>
          <a:xfrm>
            <a:off x="8209015" y="5510125"/>
            <a:ext cx="3768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Egyptské sandále </a:t>
            </a:r>
            <a:r>
              <a:rPr lang="sk-SK" sz="2000" dirty="0"/>
              <a:t>- 1550-870 </a:t>
            </a:r>
            <a:r>
              <a:rPr lang="sk-SK" sz="2000" dirty="0" err="1"/>
              <a:t>p.n.l</a:t>
            </a:r>
            <a:r>
              <a:rPr lang="sk-SK" sz="2000" dirty="0"/>
              <a:t>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767F970-11AC-45B8-B83B-0A072A25D7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6" r="-2636" b="-4180"/>
          <a:stretch/>
        </p:blipFill>
        <p:spPr>
          <a:xfrm>
            <a:off x="4669856" y="3832684"/>
            <a:ext cx="2623930" cy="2575914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9DF125-3A2D-4220-B818-7CB9ED42A0AC}"/>
              </a:ext>
            </a:extLst>
          </p:cNvPr>
          <p:cNvSpPr txBox="1"/>
          <p:nvPr/>
        </p:nvSpPr>
        <p:spPr>
          <a:xfrm>
            <a:off x="4748962" y="3124798"/>
            <a:ext cx="233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Rímska </a:t>
            </a:r>
            <a:r>
              <a:rPr lang="sk-SK" sz="2000" b="1" dirty="0" err="1"/>
              <a:t>caliga</a:t>
            </a:r>
            <a:r>
              <a:rPr lang="sk-SK" sz="2000" b="1" dirty="0"/>
              <a:t> </a:t>
            </a:r>
          </a:p>
          <a:p>
            <a:r>
              <a:rPr lang="sk-SK" sz="2000" dirty="0"/>
              <a:t>nájdená v 1. st. </a:t>
            </a:r>
            <a:r>
              <a:rPr lang="sk-SK" sz="2000" dirty="0" err="1"/>
              <a:t>p.n.l</a:t>
            </a:r>
            <a:r>
              <a:rPr lang="sk-SK" sz="2000" dirty="0"/>
              <a:t>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96945E8-7771-4F2F-81C0-2293A4E29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71" y="2408567"/>
            <a:ext cx="4048075" cy="176470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D2444F-7463-4FC6-9352-C8B5FA7099DA}"/>
              </a:ext>
            </a:extLst>
          </p:cNvPr>
          <p:cNvSpPr txBox="1"/>
          <p:nvPr/>
        </p:nvSpPr>
        <p:spPr>
          <a:xfrm>
            <a:off x="432003" y="4199779"/>
            <a:ext cx="4048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5 500 rokov staré mokasíny nájdené v jaskyni v </a:t>
            </a:r>
            <a:r>
              <a:rPr lang="sk-SK" sz="2000" b="1" dirty="0"/>
              <a:t>Arménsku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445A13D-4195-4BE0-A3FA-083A978BC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930" y="200862"/>
            <a:ext cx="1948070" cy="129871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7797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99B52D-019E-4A61-B84E-4C19696EB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73" y="98820"/>
            <a:ext cx="12028227" cy="4023360"/>
          </a:xfrm>
        </p:spPr>
        <p:txBody>
          <a:bodyPr/>
          <a:lstStyle/>
          <a:p>
            <a:r>
              <a:rPr lang="sk-SK" dirty="0"/>
              <a:t>Inkská cestná sieť v Južnej Amerike dlhá 23 tisíc km vytesaná v skalách, prudkých svahoch, prekonávajúca rieky...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FCCEBB-8B5F-4D4A-95E5-B2912B09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915"/>
            <a:ext cx="6191250" cy="4124325"/>
          </a:xfrm>
          <a:prstGeom prst="rect">
            <a:avLst/>
          </a:prstGeom>
        </p:spPr>
      </p:pic>
      <p:pic>
        <p:nvPicPr>
          <p:cNvPr id="1026" name="Picture 2" descr="For Inca Road Builders, Extreme Terrain Was No Obstacle : Parallels : NPR">
            <a:extLst>
              <a:ext uri="{FF2B5EF4-FFF2-40B4-BE49-F238E27FC236}">
                <a16:creationId xmlns:a16="http://schemas.microsoft.com/office/drawing/2014/main" id="{1A2A48DA-0F02-4F54-9F7C-D73CD78D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84" y="588914"/>
            <a:ext cx="2742916" cy="41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0FBD360-0DF8-4EA2-85BB-7E1C12D20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165" y="588915"/>
            <a:ext cx="2930004" cy="412187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D9516D6-D828-4904-84D6-B128DD35A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66" b="10989"/>
          <a:stretch/>
        </p:blipFill>
        <p:spPr>
          <a:xfrm>
            <a:off x="0" y="4841872"/>
            <a:ext cx="5759355" cy="20161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57D0082-04E4-4CA3-91BE-2C62AAD2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43" b="47712"/>
          <a:stretch/>
        </p:blipFill>
        <p:spPr>
          <a:xfrm>
            <a:off x="5932465" y="4841872"/>
            <a:ext cx="6259536" cy="20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1939D-208F-4B3A-A9C3-1379D30A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Ako sa v minulosti ľudia prepravovali </a:t>
            </a:r>
            <a:r>
              <a:rPr lang="sk-SK" sz="4000" b="1" dirty="0">
                <a:solidFill>
                  <a:srgbClr val="FF0000"/>
                </a:solidFill>
              </a:rPr>
              <a:t>po súši</a:t>
            </a:r>
            <a:r>
              <a:rPr lang="sk-SK" sz="4000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9442FE-4475-4D31-9F50-D531DB50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- najskôr </a:t>
            </a:r>
            <a:r>
              <a:rPr lang="sk-SK" sz="2400" u="sng" dirty="0"/>
              <a:t>peši</a:t>
            </a:r>
            <a:r>
              <a:rPr lang="sk-SK" sz="2400" dirty="0"/>
              <a:t>, pomocou zvierat, vynájdením kolesa sa začali voziť </a:t>
            </a:r>
            <a:r>
              <a:rPr lang="sk-SK" sz="2400" u="sng" dirty="0"/>
              <a:t>vozmi</a:t>
            </a:r>
            <a:r>
              <a:rPr lang="sk-SK" sz="2400" dirty="0"/>
              <a:t> a </a:t>
            </a:r>
            <a:r>
              <a:rPr lang="sk-SK" sz="2400" u="sng" dirty="0"/>
              <a:t>kočmi</a:t>
            </a:r>
            <a:r>
              <a:rPr lang="sk-SK" sz="2400" dirty="0"/>
              <a:t> a prepravovať tovar po zemi – pred 6 000 rokmi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9BCCD3F-772B-40E8-86D2-8565F5B6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092" y="2747755"/>
            <a:ext cx="2461005" cy="3429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7E74269-32E6-4117-97FC-84F39E0D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3" y="2747755"/>
            <a:ext cx="4669380" cy="299132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9F628E8-BAEF-49B7-B2DE-9849DBFB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02" y="2747756"/>
            <a:ext cx="434215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C7952A67-F86D-4FBE-8747-EE4EE335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29" y="4079334"/>
            <a:ext cx="3896139" cy="2259761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A11525E-947E-4026-84A2-81EFACF55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794" y="265773"/>
            <a:ext cx="2650435" cy="132521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D804ED-1E89-41A9-A69C-B03ACDEECFC2}"/>
              </a:ext>
            </a:extLst>
          </p:cNvPr>
          <p:cNvSpPr txBox="1"/>
          <p:nvPr/>
        </p:nvSpPr>
        <p:spPr>
          <a:xfrm>
            <a:off x="143794" y="1760686"/>
            <a:ext cx="4472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Grécky okrídlený kôň</a:t>
            </a:r>
          </a:p>
          <a:p>
            <a:r>
              <a:rPr lang="sk-SK" sz="2000" b="1" dirty="0" err="1"/>
              <a:t>pegasos</a:t>
            </a:r>
            <a:r>
              <a:rPr lang="sk-SK" sz="2000" dirty="0"/>
              <a:t> na minci</a:t>
            </a:r>
            <a:endParaRPr lang="sk-SK" sz="20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21096A-EA87-4F02-9080-823DD0399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024" y="105368"/>
            <a:ext cx="2650435" cy="165531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DB4AE84-D54B-48F4-8095-862004AE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452" y="7997"/>
            <a:ext cx="6387548" cy="383252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06891FE-27A0-4DC2-891B-82B9DBDAC6C6}"/>
              </a:ext>
            </a:extLst>
          </p:cNvPr>
          <p:cNvSpPr txBox="1"/>
          <p:nvPr/>
        </p:nvSpPr>
        <p:spPr>
          <a:xfrm>
            <a:off x="9197008" y="3840526"/>
            <a:ext cx="299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Invázia </a:t>
            </a:r>
            <a:r>
              <a:rPr lang="sk-SK" sz="2000" dirty="0" err="1"/>
              <a:t>Hyksósov</a:t>
            </a:r>
            <a:r>
              <a:rPr lang="sk-SK" sz="2000" dirty="0"/>
              <a:t> do Egypta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B49F09E-4B5F-4C05-8014-B7A97BE71AC6}"/>
              </a:ext>
            </a:extLst>
          </p:cNvPr>
          <p:cNvSpPr txBox="1"/>
          <p:nvPr/>
        </p:nvSpPr>
        <p:spPr>
          <a:xfrm>
            <a:off x="9603868" y="5832066"/>
            <a:ext cx="2336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Laponci na sánkach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43BC59-3FFF-4679-B5D8-48BAD2215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06565"/>
            <a:ext cx="5748794" cy="38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7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F87960E5-CE9B-4B08-BF74-531A1445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21" y="4504148"/>
            <a:ext cx="3530779" cy="23538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2ABA1E-DBE9-4E02-B012-B611012D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913307" cy="3429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6902102-441E-4D86-B55D-7B39D4F24DDA}"/>
              </a:ext>
            </a:extLst>
          </p:cNvPr>
          <p:cNvSpPr txBox="1"/>
          <p:nvPr/>
        </p:nvSpPr>
        <p:spPr>
          <a:xfrm>
            <a:off x="119270" y="34290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Hannibalova</a:t>
            </a:r>
            <a:r>
              <a:rPr lang="sk-SK" dirty="0"/>
              <a:t> armáda prechádzajúca Alpami na slonoch – 2.st. </a:t>
            </a:r>
            <a:r>
              <a:rPr lang="sk-SK" dirty="0" err="1"/>
              <a:t>p.n.l</a:t>
            </a:r>
            <a:r>
              <a:rPr lang="sk-SK" dirty="0"/>
              <a:t>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1E79F-C092-4BEF-9624-6285CF63B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640" y="0"/>
            <a:ext cx="5237877" cy="3429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1792257-DB24-499A-B26D-8402710F5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89567"/>
            <a:ext cx="4903304" cy="286843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29885EE-039B-4792-8C23-249EB89472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63" b="20174"/>
          <a:stretch/>
        </p:blipFill>
        <p:spPr>
          <a:xfrm>
            <a:off x="8280200" y="3798332"/>
            <a:ext cx="3911799" cy="30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6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4D419-6FF9-4A27-A47A-254629E5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3"/>
            <a:ext cx="12192000" cy="1450757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Prvá kamenná cesta „</a:t>
            </a:r>
            <a:r>
              <a:rPr lang="sk-SK" sz="3600" b="1" dirty="0"/>
              <a:t>VIA APPIA</a:t>
            </a:r>
            <a:r>
              <a:rPr lang="sk-SK" sz="3600" dirty="0"/>
              <a:t>“ – Rimania – 312 </a:t>
            </a:r>
            <a:r>
              <a:rPr lang="sk-SK" sz="3600" dirty="0" err="1"/>
              <a:t>p.n.l</a:t>
            </a:r>
            <a:r>
              <a:rPr lang="sk-SK" sz="3600" dirty="0"/>
              <a:t>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64AA97-5989-4ED7-88E0-B4C0D0F0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8766"/>
            <a:ext cx="8256104" cy="378404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E1335C-D247-4EA5-984B-2A5184E59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3"/>
          <a:stretch/>
        </p:blipFill>
        <p:spPr>
          <a:xfrm>
            <a:off x="8394628" y="2156346"/>
            <a:ext cx="3797372" cy="417646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ECDF205-09FE-404F-9294-7D3FC7CD2A2E}"/>
              </a:ext>
            </a:extLst>
          </p:cNvPr>
          <p:cNvSpPr txBox="1"/>
          <p:nvPr/>
        </p:nvSpPr>
        <p:spPr>
          <a:xfrm>
            <a:off x="1189402" y="1810537"/>
            <a:ext cx="720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dĺžka = 62 km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B59AEC6D-21B9-49E5-87BC-5AA1E15E6E98}"/>
              </a:ext>
            </a:extLst>
          </p:cNvPr>
          <p:cNvSpPr/>
          <p:nvPr/>
        </p:nvSpPr>
        <p:spPr>
          <a:xfrm>
            <a:off x="5349131" y="1855389"/>
            <a:ext cx="2906973" cy="6019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„Všetky cesty vedú do Ríma“</a:t>
            </a:r>
          </a:p>
        </p:txBody>
      </p:sp>
    </p:spTree>
    <p:extLst>
      <p:ext uri="{BB962C8B-B14F-4D97-AF65-F5344CB8AC3E}">
        <p14:creationId xmlns:p14="http://schemas.microsoft.com/office/powerpoint/2010/main" val="152102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EE1F8-55FA-4D47-9D1F-C06FC31E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7BC9F2A-6B8B-4EC6-BD30-B255916E6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968"/>
            <a:ext cx="12192000" cy="6596063"/>
          </a:xfrm>
        </p:spPr>
      </p:pic>
    </p:spTree>
    <p:extLst>
      <p:ext uri="{BB962C8B-B14F-4D97-AF65-F5344CB8AC3E}">
        <p14:creationId xmlns:p14="http://schemas.microsoft.com/office/powerpoint/2010/main" val="20984987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73_TF22581678.potx" id="{A1EAAB0E-0921-4E19-A1EE-34197CB1172F}" vid="{EE7C0976-E86B-4936-BA4D-6F12584C4B4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5550B3-F1C0-4D73-82FC-DDABEC8F0952}">
  <ds:schemaRefs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Retrospektiva</Template>
  <TotalTime>440</TotalTime>
  <Words>404</Words>
  <Application>Microsoft Office PowerPoint</Application>
  <PresentationFormat>Širokouhlá</PresentationFormat>
  <Paragraphs>59</Paragraphs>
  <Slides>26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9" baseType="lpstr">
      <vt:lpstr>Calibri</vt:lpstr>
      <vt:lpstr>Calibri Light</vt:lpstr>
      <vt:lpstr>Retrospektiva</vt:lpstr>
      <vt:lpstr>Ako si človek zmenšoval svet</vt:lpstr>
      <vt:lpstr>Prečo sa človek premiestňoval z miesta na miesto?</vt:lpstr>
      <vt:lpstr>Ako sa v minulosti ľudia prepravovali po súši?</vt:lpstr>
      <vt:lpstr>Prezentácia programu PowerPoint</vt:lpstr>
      <vt:lpstr>Ako sa v minulosti ľudia prepravovali po súši?</vt:lpstr>
      <vt:lpstr>Prezentácia programu PowerPoint</vt:lpstr>
      <vt:lpstr>Prezentácia programu PowerPoint</vt:lpstr>
      <vt:lpstr>Prvá kamenná cesta „VIA APPIA“ – Rimania – 312 p.n.l.</vt:lpstr>
      <vt:lpstr>Prezentácia programu PowerPoint</vt:lpstr>
      <vt:lpstr>Prezentácia programu PowerPoint</vt:lpstr>
      <vt:lpstr>Počiatky železničnej dopravy ...</vt:lpstr>
      <vt:lpstr>Prezentácia programu PowerPoint</vt:lpstr>
      <vt:lpstr>Prezentácia programu PowerPoint</vt:lpstr>
      <vt:lpstr>Ako sa v minulosti ľudia prepravovali po vode?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Ako sa ľudia začali prepravovať vo vzduchu?</vt:lpstr>
      <vt:lpstr>Ako sa ľudia začali prepravovať vo vzduchu?</vt:lpstr>
      <vt:lpstr>Prezentácia programu PowerPoint</vt:lpstr>
      <vt:lpstr>Prezentácia programu PowerPoint</vt:lpstr>
      <vt:lpstr>Prezentácia programu PowerPoint</vt:lpstr>
      <vt:lpstr>Moderná doprava?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si človek zmenšoval svet</dc:title>
  <dc:creator>Dávid Lorenc</dc:creator>
  <cp:lastModifiedBy>HP</cp:lastModifiedBy>
  <cp:revision>99</cp:revision>
  <dcterms:created xsi:type="dcterms:W3CDTF">2021-03-09T14:17:26Z</dcterms:created>
  <dcterms:modified xsi:type="dcterms:W3CDTF">2021-03-13T10:26:16Z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