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674" r:id="rId2"/>
    <p:sldId id="679" r:id="rId3"/>
    <p:sldId id="290" r:id="rId4"/>
    <p:sldId id="675" r:id="rId5"/>
    <p:sldId id="597" r:id="rId6"/>
    <p:sldId id="682" r:id="rId7"/>
    <p:sldId id="676" r:id="rId8"/>
    <p:sldId id="593" r:id="rId9"/>
    <p:sldId id="681" r:id="rId10"/>
    <p:sldId id="576" r:id="rId11"/>
    <p:sldId id="677" r:id="rId12"/>
    <p:sldId id="678" r:id="rId13"/>
    <p:sldId id="621" r:id="rId14"/>
    <p:sldId id="594" r:id="rId15"/>
    <p:sldId id="584" r:id="rId16"/>
    <p:sldId id="673" r:id="rId17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wa" initials="E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BDB77"/>
    <a:srgbClr val="3AAF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B14D6D-202A-44AE-9E98-F60A7B90E187}" v="55" dt="2020-01-12T21:18:49.904"/>
  </p1510:revLst>
</p1510:revInfo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361" autoAdjust="0"/>
  </p:normalViewPr>
  <p:slideViewPr>
    <p:cSldViewPr snapToGrid="0">
      <p:cViewPr varScale="1">
        <p:scale>
          <a:sx n="77" d="100"/>
          <a:sy n="77" d="100"/>
        </p:scale>
        <p:origin x="276" y="54"/>
      </p:cViewPr>
      <p:guideLst>
        <p:guide orient="horz" pos="2183"/>
        <p:guide pos="3840"/>
      </p:guideLst>
    </p:cSldViewPr>
  </p:slideViewPr>
  <p:outlineViewPr>
    <p:cViewPr>
      <p:scale>
        <a:sx n="33" d="100"/>
        <a:sy n="33" d="100"/>
      </p:scale>
      <p:origin x="0" y="-626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624"/>
    </p:cViewPr>
  </p:sorter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2016-08-24</a:t>
            </a:r>
            <a:endParaRPr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57E03411-58E2-43FD-AE1D-AD77DFF8CB20}" type="slidenum">
              <a:rPr/>
              <a:pPr rt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2016-08-24</a:t>
            </a:r>
            <a:endParaRPr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Kliknij, aby edytować style wzorca tekstu</a:t>
            </a:r>
          </a:p>
          <a:p>
            <a:pPr lvl="1" rtl="0"/>
            <a:r>
              <a:t>Drugi poziom</a:t>
            </a:r>
          </a:p>
          <a:p>
            <a:pPr lvl="2" rtl="0"/>
            <a:r>
              <a:t>Trzeci poziom</a:t>
            </a:r>
          </a:p>
          <a:p>
            <a:pPr lvl="3" rtl="0"/>
            <a:r>
              <a:t>Czwarty poziom</a:t>
            </a:r>
          </a:p>
          <a:p>
            <a:pPr lvl="4" rtl="0"/>
            <a:r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C8DC57A8-AE18-4654-B6AF-04B3577165BE}" type="slidenum">
              <a:rPr/>
              <a:pPr rt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pl-PL" smtClean="0"/>
              <a:pPr rtl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0732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pl-PL" smtClean="0"/>
              <a:pPr rtl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1428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pl-PL"/>
              <a:t>Kliknij, aby edytować styl wzorca podtytułu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p:transition spd="med" advClick="0" advTm="6000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zy obraz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pl-PL"/>
              <a:t>Kliknij, aby edytować styl</a:t>
            </a:r>
            <a:endParaRPr lang="pl"/>
          </a:p>
        </p:txBody>
      </p:sp>
      <p:grpSp>
        <p:nvGrpSpPr>
          <p:cNvPr id="84" name="Grupa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97" name="Obraz — symbol zastępczy 33" descr="Pusty symbol zastępczy pozwalający dodać obraz. Kliknij symbol zastępczy i wybierz obraz, który chcesz dodać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/>
              <a:t>Kliknij ikonę, aby dodać obraz</a:t>
            </a:r>
            <a:endParaRPr dirty="0"/>
          </a:p>
        </p:txBody>
      </p:sp>
      <p:grpSp>
        <p:nvGrpSpPr>
          <p:cNvPr id="98" name="Grupa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0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11" name="Obraz — symbol zastępczy 33" descr="Pusty symbol zastępczy pozwalający dodać obraz. Kliknij symbol zastępczy i wybierz obraz, który chcesz dodać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/>
              <a:t>Kliknij ikonę, aby dodać obraz</a:t>
            </a:r>
            <a:endParaRPr dirty="0"/>
          </a:p>
        </p:txBody>
      </p:sp>
      <p:grpSp>
        <p:nvGrpSpPr>
          <p:cNvPr id="112" name="Grupa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4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5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6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7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8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9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0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1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2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3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4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25" name="Obraz — symbol zastępczy 33" descr="Pusty symbol zastępczy pozwalający dodać obraz. Kliknij symbol zastępczy i wybierz obraz, który chcesz dodać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/>
              <a:t>Kliknij ikonę, aby dodać obraz</a:t>
            </a:r>
            <a:endParaRPr dirty="0"/>
          </a:p>
        </p:txBody>
      </p:sp>
      <p:sp>
        <p:nvSpPr>
          <p:cNvPr id="126" name="Tekst — symbol zastępczy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8" name="Numer slajdu — symbol zastępczy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7" name="Stopka — symbol zastępczy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Data — symbol zastępcz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p:transition spd="med" advClick="0" advTm="6000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pl-PL"/>
              <a:t>Kliknij, aby edytować styl</a:t>
            </a:r>
            <a:endParaRPr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pl-PL"/>
              <a:t>Edytuj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/>
          <a:p>
            <a:pPr rtl="0"/>
            <a:r>
              <a:rPr lang="pl-PL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p:transition spd="med" advClick="0" advTm="6000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pl-PL"/>
              <a:t>Kliknij, aby edytować styl</a:t>
            </a:r>
            <a:endParaRPr dirty="0"/>
          </a:p>
        </p:txBody>
      </p:sp>
      <p:grpSp>
        <p:nvGrpSpPr>
          <p:cNvPr id="8" name="Grupa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Dowolny kształt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" name="Dowolny kształt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grpSp>
          <p:nvGrpSpPr>
            <p:cNvPr id="11" name="Grupa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Dowolny kształt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  <p:sp>
            <p:nvSpPr>
              <p:cNvPr id="21" name="Dowolny kształt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</p:grpSp>
        <p:sp>
          <p:nvSpPr>
            <p:cNvPr id="12" name="Dowolny kształt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Dowolny kształt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Dowolny kształt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Dowolny kształt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Dowolny kształt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Dowolny kształt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Dowolny kształt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Dowolny kształt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" name="Obraz — symbol zastępczy 2" descr="Pusty symbol zastępczy pozwalający dodać obraz. Kliknij symbol zastępczy i wybierz obraz, który chcesz dodać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pl-PL"/>
              <a:t>Kliknij ikonę, aby dodać obraz</a:t>
            </a:r>
            <a:endParaRPr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p:transition spd="med" advClick="0" advTm="6000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/>
              <a:t>Edytuj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p:transition spd="med" advClick="0" advTm="6000">
    <p:wipe dir="d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pl-PL"/>
              <a:t>Edytuj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p:transition spd="med" advClick="0" advTm="6000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/>
              <a:t>Edytuj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p:transition spd="med" advClick="0" advTm="6000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p:transition spd="med" advClick="0" advTm="6000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pl-PL"/>
              <a:t>Edytuj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pl-PL"/>
              <a:t>Edytuj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p:transition spd="med" advClick="0" advTm="6000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pl-PL"/>
              <a:t>Edytuj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pl-PL"/>
              <a:t>Edytuj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p:transition spd="med" advClick="0" advTm="6000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p:transition spd="med" advClick="0" advTm="6000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p:transition spd="med" advClick="0" advTm="6000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obraz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pl-PL"/>
              <a:t>Kliknij, aby edytować styl</a:t>
            </a:r>
            <a:endParaRPr lang="pl"/>
          </a:p>
        </p:txBody>
      </p:sp>
      <p:grpSp>
        <p:nvGrpSpPr>
          <p:cNvPr id="9" name="Grupa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0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1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6" name="Obraz — symbol zastępczy 33" descr="Pusty symbol zastępczy pozwalający dodać obraz. Kliknij symbol zastępczy i wybierz obraz, który chcesz dodać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/>
              <a:t>Kliknij ikonę, aby dodać obraz</a:t>
            </a:r>
            <a:endParaRPr dirty="0"/>
          </a:p>
        </p:txBody>
      </p:sp>
      <p:sp>
        <p:nvSpPr>
          <p:cNvPr id="39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grpSp>
        <p:nvGrpSpPr>
          <p:cNvPr id="22" name="Grupa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4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5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6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7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8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9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0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1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2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3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4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7" name="Obraz — symbol zastępczy 33" descr="Pusty symbol zastępczy pozwalający dodać obraz. Kliknij symbol zastępczy i wybierz obraz, który chcesz dodać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/>
              <a:t>Kliknij ikonę, aby dodać obraz</a:t>
            </a:r>
            <a:endParaRPr dirty="0"/>
          </a:p>
        </p:txBody>
      </p:sp>
      <p:sp>
        <p:nvSpPr>
          <p:cNvPr id="40" name="Tekst — symbol zastępczy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8" name="Numer slajdu — symbol zastępczy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7" name="Stopka — symbol zastępczy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Data — symbol zastępcz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p:transition spd="med" advClick="0" advTm="6000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zy obrazy z podpis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pl"/>
          </a:p>
        </p:txBody>
      </p:sp>
      <p:grpSp>
        <p:nvGrpSpPr>
          <p:cNvPr id="52" name="Grupa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4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5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6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7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8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9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0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1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2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3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4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9" name="Obraz — symbol zastępczy 33" descr="Pusty symbol zastępczy pozwalający dodać obraz. Kliknij symbol zastępczy i wybierz obraz, który chcesz dodać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/>
              <a:t>Kliknij ikonę, aby dodać obraz</a:t>
            </a:r>
            <a:endParaRPr dirty="0"/>
          </a:p>
        </p:txBody>
      </p:sp>
      <p:sp>
        <p:nvSpPr>
          <p:cNvPr id="81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grpSp>
        <p:nvGrpSpPr>
          <p:cNvPr id="84" name="Grupa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8" name="Obraz — symbol zastępczy 33" descr="Pusty symbol zastępczy pozwalający dodać obraz. Kliknij symbol zastępczy i wybierz obraz, który chcesz dodać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/>
              <a:t>Kliknij ikonę, aby dodać obraz</a:t>
            </a:r>
            <a:endParaRPr dirty="0"/>
          </a:p>
        </p:txBody>
      </p:sp>
      <p:sp>
        <p:nvSpPr>
          <p:cNvPr id="82" name="Tekst — symbol zastępczy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grpSp>
        <p:nvGrpSpPr>
          <p:cNvPr id="97" name="Grupa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9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80" name="Obraz — symbol zastępczy 33" descr="Pusty symbol zastępczy pozwalający dodać obraz. Kliknij symbol zastępczy i wybierz obraz, który chcesz dodać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/>
              <a:t>Kliknij ikonę, aby dodać obraz</a:t>
            </a:r>
            <a:endParaRPr dirty="0"/>
          </a:p>
        </p:txBody>
      </p:sp>
      <p:sp>
        <p:nvSpPr>
          <p:cNvPr id="83" name="Tekst — symbol zastępczy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/>
              <a:t>Edytuj style wzorca tekstu</a:t>
            </a:r>
          </a:p>
        </p:txBody>
      </p:sp>
      <p:sp>
        <p:nvSpPr>
          <p:cNvPr id="8" name="Numer slajdu — symbol zastępczy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7" name="Stopka — symbol zastępczy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Data — symbol zastępcz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p:transition spd="med" advClick="0" advTm="6000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"/>
              <a:t>Kliknij, aby edytować styl wzorca tytułu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"/>
              <a:t>Edytuj style wzorca tekstu</a:t>
            </a:r>
          </a:p>
          <a:p>
            <a:pPr lvl="1" rtl="0"/>
            <a:r>
              <a:rPr lang="pl"/>
              <a:t>Drugi poziom</a:t>
            </a:r>
          </a:p>
          <a:p>
            <a:pPr lvl="2" rtl="0"/>
            <a:r>
              <a:rPr lang="pl"/>
              <a:t>Trzeci poziom</a:t>
            </a:r>
          </a:p>
          <a:p>
            <a:pPr lvl="3" rtl="0"/>
            <a:r>
              <a:rPr lang="pl"/>
              <a:t>Czwarty poziom</a:t>
            </a:r>
          </a:p>
          <a:p>
            <a:pPr lvl="4" rtl="0"/>
            <a:r>
              <a:rPr lang="pl"/>
              <a:t>Piąty poziom</a:t>
            </a:r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en-US" smtClean="0"/>
              <a:pPr rtl="0"/>
              <a:t>‹#›</a:t>
            </a:fld>
            <a:endParaRPr lang="en-US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pl-PL"/>
              <a:t>2016-08-24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p:transition spd="med" advClick="0" advTm="6000">
    <p:wipe dir="d"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jp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13" Type="http://schemas.openxmlformats.org/officeDocument/2006/relationships/image" Target="../media/image64.png"/><Relationship Id="rId3" Type="http://schemas.openxmlformats.org/officeDocument/2006/relationships/image" Target="../media/image55.png"/><Relationship Id="rId7" Type="http://schemas.openxmlformats.org/officeDocument/2006/relationships/image" Target="http://www.zszgoras.pol.pl/szkolazklasa/ago.png" TargetMode="External"/><Relationship Id="rId12" Type="http://schemas.openxmlformats.org/officeDocument/2006/relationships/image" Target="../media/image63.jpeg"/><Relationship Id="rId2" Type="http://schemas.openxmlformats.org/officeDocument/2006/relationships/image" Target="../media/image54.pn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2.jpeg"/><Relationship Id="rId5" Type="http://schemas.openxmlformats.org/officeDocument/2006/relationships/image" Target="../media/image57.jpe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56.jpe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sp222.com.pl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 noGrp="1"/>
          </p:cNvSpPr>
          <p:nvPr>
            <p:ph type="ctrTitle"/>
          </p:nvPr>
        </p:nvSpPr>
        <p:spPr>
          <a:xfrm>
            <a:off x="5333998" y="487363"/>
            <a:ext cx="6858002" cy="27624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l" sz="2800" b="1" i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Szkoła Podstawowa nr 222 </a:t>
            </a:r>
          </a:p>
          <a:p>
            <a:pPr algn="ctr">
              <a:lnSpc>
                <a:spcPct val="150000"/>
              </a:lnSpc>
            </a:pPr>
            <a:r>
              <a:rPr lang="pl" sz="2800" b="1" i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im. Jana Brzechwy w Warszawie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169" y="1150397"/>
            <a:ext cx="1700212" cy="1766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Prostokąt 7"/>
          <p:cNvSpPr/>
          <p:nvPr/>
        </p:nvSpPr>
        <p:spPr>
          <a:xfrm>
            <a:off x="3954162" y="4037852"/>
            <a:ext cx="74282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i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  <a:ea typeface="+mj-ea"/>
                <a:cs typeface="Calibri Light" panose="020F0302020204030204" pitchFamily="34" charset="0"/>
              </a:rPr>
              <a:t>„Przemija dzień za dniem </a:t>
            </a:r>
          </a:p>
          <a:p>
            <a:pPr algn="ctr"/>
            <a:r>
              <a:rPr lang="pl-PL" sz="2000" b="1" i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  <a:ea typeface="+mj-ea"/>
                <a:cs typeface="Calibri Light" panose="020F0302020204030204" pitchFamily="34" charset="0"/>
              </a:rPr>
              <a:t>i to czego jeszcze wczoraj nie wiedziałem dziś już wiem.”</a:t>
            </a:r>
          </a:p>
          <a:p>
            <a:pPr algn="r"/>
            <a:r>
              <a:rPr lang="pl-PL" sz="2000" b="1" i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  <a:ea typeface="+mj-ea"/>
                <a:cs typeface="Calibri Light" panose="020F0302020204030204" pitchFamily="34" charset="0"/>
              </a:rPr>
              <a:t>                                      Jan Brzechwa</a:t>
            </a:r>
          </a:p>
        </p:txBody>
      </p:sp>
      <p:pic>
        <p:nvPicPr>
          <p:cNvPr id="2" name="bensound-ukule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5217" y="61179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54057"/>
      </p:ext>
    </p:extLst>
  </p:cSld>
  <p:clrMapOvr>
    <a:masterClrMapping/>
  </p:clrMapOvr>
  <p:transition spd="med" advClick="0" advTm="5187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awartość — symbol zastępczy 13"/>
          <p:cNvSpPr>
            <a:spLocks noGrp="1"/>
          </p:cNvSpPr>
          <p:nvPr>
            <p:ph idx="4294967295"/>
          </p:nvPr>
        </p:nvSpPr>
        <p:spPr>
          <a:xfrm>
            <a:off x="211874" y="1645919"/>
            <a:ext cx="12110224" cy="7063727"/>
          </a:xfrm>
        </p:spPr>
        <p:txBody>
          <a:bodyPr rtlCol="0"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Naszym atutem są oddziały sportowe, prowadzone przez certyfikowanych trenerów piłki siatkowej.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Uczestniczymy w dzielnicowych rozgrywkach „Od zabawy do sportu”.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Uczniowie biorą udział w różnorodnych zawodach sportowych ( lekkoatletyka, gry zespołowe, zawody pływackie).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Zajmujemy czołowe miejsca w sportowej klasyfikacji generalnej szkół warszawskich.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Organizujemy „Szkolną Olimpiadę Sportową dla klas 1-3”.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W oddziałach drugich i sportowych prowadzone są zajęcia na pływalni „Foka”.</a:t>
            </a:r>
          </a:p>
          <a:p>
            <a:pPr marL="0" indent="0">
              <a:buNone/>
            </a:pPr>
            <a:endParaRPr lang="pl-PL" sz="2000" dirty="0">
              <a:solidFill>
                <a:schemeClr val="bg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361068" y="647478"/>
            <a:ext cx="11333388" cy="8947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Dbamy o aktywność ruchową</a:t>
            </a:r>
          </a:p>
        </p:txBody>
      </p:sp>
      <p:sp>
        <p:nvSpPr>
          <p:cNvPr id="2" name="AutoShape 2" descr="Chłopiec biegnie bez tła - Gify i obrazki na GifyAgusi.p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714" y="4562475"/>
            <a:ext cx="2609850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90575"/>
      </p:ext>
    </p:extLst>
  </p:cSld>
  <p:clrMapOvr>
    <a:masterClrMapping/>
  </p:clrMapOvr>
  <p:transition spd="med" advTm="13154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361068" y="234278"/>
            <a:ext cx="11333388" cy="8407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Uczniowie mają do dyspozycji: </a:t>
            </a:r>
          </a:p>
        </p:txBody>
      </p:sp>
      <p:pic>
        <p:nvPicPr>
          <p:cNvPr id="3" name="Obraz 2" descr="Obraz zawierający budynek, zewnętrzne&#10;&#10;Opis wygenerowany automatycznie">
            <a:extLst>
              <a:ext uri="{FF2B5EF4-FFF2-40B4-BE49-F238E27FC236}">
                <a16:creationId xmlns:a16="http://schemas.microsoft.com/office/drawing/2014/main" id="{FABDCF55-6984-400E-915B-76BD9390FB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11" y="5015581"/>
            <a:ext cx="3090009" cy="15938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Prostokąt 3"/>
          <p:cNvSpPr/>
          <p:nvPr/>
        </p:nvSpPr>
        <p:spPr>
          <a:xfrm>
            <a:off x="667264" y="1075038"/>
            <a:ext cx="5789803" cy="3794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dużą salę gimnastyczną,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powłokę pneumatyczną nad boiskiem szkolnym,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wielofunkcyjne boisko sportowe z mini siłownią,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nowoczesny plac zabaw,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salę do zabaw ruchowych,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pobliską pływalnię „Foka”.</a:t>
            </a:r>
          </a:p>
        </p:txBody>
      </p:sp>
      <p:pic>
        <p:nvPicPr>
          <p:cNvPr id="5" name="Picture 2" descr="C:\Users\Rafał\Downloads\mistrzowie_dzielnicy_wola_2017_1_20171030_1669782440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1431626">
            <a:off x="5219236" y="4015211"/>
            <a:ext cx="2541983" cy="22608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4" name="Picture 2" descr="https://northeurope1-mediap.svc.ms/transform/thumbnail?provider=spo&amp;inputFormat=jpg&amp;cs=fFNQTw&amp;docid=https%3A%2F%2Fsp222-my.sharepoint.com%3A443%2F_api%2Fv2.0%2Fdrives%2Fb!7BxqbVXOF0Ku6XIqMn6-YnRfQNmiTq5GobMXG60VYwz83yVl0fAbRavI_9P-RZDi%2Fitems%2F01LDTP4PO3GFHO6HWJZ5CLBCMN2LQV7Y6B%3Fversion%3DPublished&amp;access_token=eyJ0eXAiOiJKV1QiLCJhbGciOiJub25lIn0.eyJhdWQiOiIwMDAwMDAwMy0wMDAwLTBmZjEtY2UwMC0wMDAwMDAwMDAwMDAvc3AyMjItbXkuc2hhcmVwb2ludC5jb21AOWY4YzYzYTQtNWRhMS00YzZjLWE1YTEtYjdiZDRlYWU0NjdlIiwiaXNzIjoiMDAwMDAwMDMtMDAwMC0wZmYxLWNlMDAtMDAwMDAwMDAwMDAwIiwibmJmIjoiMTYwNTcxMTYwMCIsImV4cCI6IjE2MDU3MzMyMDAiLCJlbmRwb2ludHVybCI6IjJjMXdzMFJVcUdsVGlCQ3QydEUxWk5EbThudDRRbTZsUXJabUFaczZDWnc9IiwiZW5kcG9pbnR1cmxMZW5ndGgiOiIxMTUiLCJpc2xvb3BiYWNrIjoiVHJ1ZSIsInZlciI6Imhhc2hlZHByb29mdG9rZW4iLCJzaXRlaWQiOiJObVEyWVRGalpXTXRZMlUxTlMwME1qRTNMV0ZsWlRrdE56SXlZVE15TjJWaVpUWXkiLCJuYW1laWQiOiIwIy5mfG1lbWJlcnNoaXB8YS5qYW5pY2thQHNwMjIyLmVkdS5wbCIsIm5paSI6Im1pY3Jvc29mdC5zaGFyZXBvaW50IiwiaXN1c2VyIjoidHJ1ZSIsImNhY2hla2V5IjoiMGguZnxtZW1iZXJzaGlwfDEwMDMyMDAwZjMzZjg4ZTFAbGl2ZS5jb20iLCJ0dCI6IjAiLCJ1c2VQZXJzaXN0ZW50Q29va2llIjoiMiJ9.cWZEWEcwNWpFbnE2N3YrcVdRVFN5aG90dDVjcWZPQ0p5SVNLYWJZUDJWND0&amp;encodeFailures=1&amp;srcWidth=&amp;srcHeight=&amp;width=1738&amp;height=782&amp;action=Acces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25347">
            <a:off x="8523494" y="4257594"/>
            <a:ext cx="3369262" cy="15159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0" name="Picture 2" descr="Basen - OSiR Wola Pływalnia Foka - RazDwaSport.p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313" y="1173305"/>
            <a:ext cx="4661972" cy="232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902510"/>
      </p:ext>
    </p:extLst>
  </p:cSld>
  <p:clrMapOvr>
    <a:masterClrMapping/>
  </p:clrMapOvr>
  <p:transition spd="med" advClick="0" advTm="9053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57200" y="827904"/>
            <a:ext cx="700540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Bierzemy udział w ogólnopolskich programach prozdrowotnych.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Uczniowie korzystają ze stołówki z pysznymi posiłkami gotowanymi w szkolnej kuchni.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Proponujemy badania przesiewowe: słuchu, stomatologiczne, ortopedyczne.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Uczniowie biorą udział w warsztatach dotyczących komunikacji, tolerancji, bezpieczeństwa na drodze, bezpiecznego korzystania z Internetu… </a:t>
            </a:r>
            <a:endParaRPr lang="pl-PL" sz="2000" dirty="0">
              <a:solidFill>
                <a:schemeClr val="bg2">
                  <a:lumMod val="50000"/>
                </a:schemeClr>
              </a:solidFill>
              <a:latin typeface="Comic Sans MS" panose="030F0702030302020204" pitchFamily="66" charset="0"/>
              <a:cs typeface="Calibri Light" panose="020F030202020403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04639" y="247559"/>
            <a:ext cx="2132390" cy="203040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1608" y="5313782"/>
            <a:ext cx="3812314" cy="122338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987105D-6F81-4A3C-ADBC-396814FDF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106" y="5313782"/>
            <a:ext cx="2320122" cy="137931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336565" y="50255"/>
            <a:ext cx="11333388" cy="7776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Dbamy również o zdrowie</a:t>
            </a:r>
          </a:p>
        </p:txBody>
      </p:sp>
      <p:pic>
        <p:nvPicPr>
          <p:cNvPr id="8" name="bensound-anewbeginn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60638" y="6293485"/>
            <a:ext cx="487363" cy="487363"/>
          </a:xfrm>
          <a:prstGeom prst="rect">
            <a:avLst/>
          </a:prstGeom>
        </p:spPr>
      </p:pic>
      <p:pic>
        <p:nvPicPr>
          <p:cNvPr id="3074" name="Picture 2" descr="Konferencja &quot;Wiem, co jem&quot; 27.09.2018 r. | Wiem co je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800" y="4919901"/>
            <a:ext cx="2366537" cy="177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ezpieczna droga do szkoły&quot;. - Wiadomości - KPP w Mogilni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209" y="2085810"/>
            <a:ext cx="2540989" cy="276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29491"/>
      </p:ext>
    </p:extLst>
  </p:cSld>
  <p:clrMapOvr>
    <a:masterClrMapping/>
  </p:clrMapOvr>
  <p:transition spd="med" advClick="0" advTm="10756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9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6828" y="4368750"/>
            <a:ext cx="10629115" cy="1963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ole tekstowe 7"/>
          <p:cNvSpPr txBox="1"/>
          <p:nvPr/>
        </p:nvSpPr>
        <p:spPr>
          <a:xfrm>
            <a:off x="-549755" y="5350655"/>
            <a:ext cx="1221970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pl-PL" b="1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>
              <a:lnSpc>
                <a:spcPct val="150000"/>
              </a:lnSpc>
            </a:pPr>
            <a:endParaRPr lang="pl-PL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  <a:p>
            <a:pPr>
              <a:lnSpc>
                <a:spcPct val="150000"/>
              </a:lnSpc>
            </a:pP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endParaRPr lang="pl-PL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336565" y="172995"/>
            <a:ext cx="11333388" cy="8031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Posiadamy:</a:t>
            </a:r>
          </a:p>
        </p:txBody>
      </p:sp>
      <p:sp>
        <p:nvSpPr>
          <p:cNvPr id="5" name="Prostokąt 4"/>
          <p:cNvSpPr/>
          <p:nvPr/>
        </p:nvSpPr>
        <p:spPr>
          <a:xfrm>
            <a:off x="336565" y="976185"/>
            <a:ext cx="1158514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2 nowoczesne pracownie informatyczne (w każdej 24 stanowiska, rzutnik multimedialny),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sale do zajęć lekcyjnych i pozalekcyjnych wyposażone w tablice interaktywne, rzutniki multimedialne, komputery, drukarki, sprzęt RTV,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sale do zajęć specjalistycznych (gabinet: logopedy, terapeuty, psychologa),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nowoczesny program do przedmiotów przyrodniczych </a:t>
            </a:r>
            <a:r>
              <a:rPr lang="pl-PL" sz="2000" dirty="0" err="1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Corinth</a:t>
            </a: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 err="1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wideodomofony</a:t>
            </a: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w wielu salach świetlicowych,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monitoring wewnętrzy i zewnętrzny.</a:t>
            </a:r>
          </a:p>
        </p:txBody>
      </p:sp>
    </p:spTree>
    <p:extLst>
      <p:ext uri="{BB962C8B-B14F-4D97-AF65-F5344CB8AC3E}">
        <p14:creationId xmlns:p14="http://schemas.microsoft.com/office/powerpoint/2010/main" val="4026387805"/>
      </p:ext>
    </p:extLst>
  </p:cSld>
  <p:clrMapOvr>
    <a:masterClrMapping/>
  </p:clrMapOvr>
  <p:transition spd="med" advTm="8826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awartość — symbol zastępczy 13"/>
          <p:cNvSpPr>
            <a:spLocks noGrp="1"/>
          </p:cNvSpPr>
          <p:nvPr>
            <p:ph idx="1"/>
          </p:nvPr>
        </p:nvSpPr>
        <p:spPr>
          <a:xfrm>
            <a:off x="386576" y="667265"/>
            <a:ext cx="4824770" cy="4065373"/>
          </a:xfrm>
        </p:spPr>
        <p:txBody>
          <a:bodyPr rtlCol="0">
            <a:noAutofit/>
          </a:bodyPr>
          <a:lstStyle/>
          <a:p>
            <a:endParaRPr lang="pl-PL" sz="1800" b="1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lvl="0"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rgbClr val="D1E5F9">
                    <a:lumMod val="50000"/>
                  </a:srgbClr>
                </a:solidFill>
                <a:latin typeface="Comic Sans MS" panose="030F0702030302020204" pitchFamily="66" charset="0"/>
              </a:rPr>
              <a:t>uroczystości z okazji świąt  państwowych,</a:t>
            </a:r>
            <a:endParaRPr lang="pl-PL" sz="2000" dirty="0">
              <a:solidFill>
                <a:schemeClr val="bg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szkolny festiwal talentów uczniowskich,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„</a:t>
            </a:r>
            <a:r>
              <a:rPr lang="pl-PL" sz="2000" dirty="0" err="1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Brzechwonalia</a:t>
            </a: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” - święto szkoły,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działania poprzez uczestnictwo              w wydarzeniach kulturalnych,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rgbClr val="D1E5F9">
                    <a:lumMod val="50000"/>
                  </a:srgbClr>
                </a:solidFill>
                <a:latin typeface="Comic Sans MS" panose="030F0702030302020204" pitchFamily="66" charset="0"/>
              </a:rPr>
              <a:t>odwiedzamy miejsca pamięci,</a:t>
            </a:r>
            <a:endParaRPr lang="pl-PL" sz="2000" dirty="0">
              <a:solidFill>
                <a:schemeClr val="bg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lvl="0"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rgbClr val="D1E5F9">
                    <a:lumMod val="50000"/>
                  </a:srgbClr>
                </a:solidFill>
                <a:latin typeface="Comic Sans MS" panose="030F0702030302020204" pitchFamily="66" charset="0"/>
              </a:rPr>
              <a:t>gazetkę szkolną „</a:t>
            </a:r>
            <a:r>
              <a:rPr lang="pl-PL" sz="2000" dirty="0" err="1">
                <a:solidFill>
                  <a:srgbClr val="D1E5F9">
                    <a:lumMod val="50000"/>
                  </a:srgbClr>
                </a:solidFill>
                <a:latin typeface="Comic Sans MS" panose="030F0702030302020204" pitchFamily="66" charset="0"/>
              </a:rPr>
              <a:t>Brzechwuś</a:t>
            </a:r>
            <a:r>
              <a:rPr lang="pl-PL" sz="2000" dirty="0">
                <a:solidFill>
                  <a:srgbClr val="D1E5F9">
                    <a:lumMod val="50000"/>
                  </a:srgbClr>
                </a:solidFill>
                <a:latin typeface="Comic Sans MS" panose="030F0702030302020204" pitchFamily="66" charset="0"/>
              </a:rPr>
              <a:t>”</a:t>
            </a:r>
          </a:p>
          <a:p>
            <a:pPr marL="0" indent="0">
              <a:buNone/>
            </a:pPr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None/>
            </a:pPr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endParaRPr lang="pl-PL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Obraz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56" y="5646931"/>
            <a:ext cx="3403455" cy="1211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C:\Users\JOLA-PC\Desktop\obrazek10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772022" y="3491705"/>
            <a:ext cx="2126900" cy="2760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386576" y="-66496"/>
            <a:ext cx="11333388" cy="8947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Realizujemy:</a:t>
            </a:r>
          </a:p>
        </p:txBody>
      </p:sp>
      <p:pic>
        <p:nvPicPr>
          <p:cNvPr id="11266" name="Picture 2" descr="Obrazek 2020-11-12 12:37: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346" y="4003588"/>
            <a:ext cx="2652025" cy="2573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Szkoła do hymnu&quot; - Szkoła Podstawowa w Łosińc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994" y="447759"/>
            <a:ext cx="2599718" cy="173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rzedszkolny Festiwal Talentów. – Przedszkole Miejskie nr 8 w Mielc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175" y="1377037"/>
            <a:ext cx="3693847" cy="207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035911"/>
      </p:ext>
    </p:extLst>
  </p:cSld>
  <p:clrMapOvr>
    <a:masterClrMapping/>
  </p:clrMapOvr>
  <p:transition spd="med" advTm="8345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181" y="1600794"/>
            <a:ext cx="2507537" cy="13453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Picture 42" descr="logo_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394" y="4538131"/>
            <a:ext cx="1552644" cy="154957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4" descr="szkola_w_pilotazu_programowan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310" y="3480614"/>
            <a:ext cx="3328075" cy="76708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3" descr="rok_szkoly_w_ruch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91" r="45512" b="23160"/>
          <a:stretch>
            <a:fillRect/>
          </a:stretch>
        </p:blipFill>
        <p:spPr bwMode="auto">
          <a:xfrm>
            <a:off x="2416269" y="1410144"/>
            <a:ext cx="2194864" cy="153599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l_fi" descr="http://www.zszgoras.pol.pl/szkolazklasa/ago.png"/>
          <p:cNvPicPr>
            <a:picLocks noChangeAspect="1" noChangeArrowheads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028" y="4636263"/>
            <a:ext cx="1390985" cy="135331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64" y="1410144"/>
            <a:ext cx="1843121" cy="156386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3064" y="4307011"/>
            <a:ext cx="2526414" cy="168304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31726" y="4692712"/>
            <a:ext cx="1720617" cy="129544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529" y="4398898"/>
            <a:ext cx="1906146" cy="158926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E98C379-B923-457D-B915-5601E66F145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246" y="3127260"/>
            <a:ext cx="1695795" cy="112043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FBDFBBE3-E1AF-4759-BEB2-8664D73310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546" y="1648900"/>
            <a:ext cx="1322467" cy="132246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E9B0B871-B1E2-44B7-ACB4-1ACCF61DE14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975" y="1600794"/>
            <a:ext cx="1358953" cy="135895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2" name="Tytuł 1"/>
          <p:cNvSpPr txBox="1">
            <a:spLocks/>
          </p:cNvSpPr>
          <p:nvPr/>
        </p:nvSpPr>
        <p:spPr>
          <a:xfrm>
            <a:off x="402187" y="-73648"/>
            <a:ext cx="11333388" cy="8947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Nasze wyróżnienia i certyfikaty.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269" y="3174208"/>
            <a:ext cx="2700015" cy="109688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" name="Picture 41" descr="dysleksja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99" b="-2946"/>
          <a:stretch/>
        </p:blipFill>
        <p:spPr bwMode="auto">
          <a:xfrm>
            <a:off x="213064" y="3052348"/>
            <a:ext cx="1726179" cy="123670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9680512"/>
      </p:ext>
    </p:extLst>
  </p:cSld>
  <p:clrMapOvr>
    <a:masterClrMapping/>
  </p:clrMapOvr>
  <p:transition spd="med" advTm="3396"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2"/>
          <p:cNvSpPr txBox="1">
            <a:spLocks/>
          </p:cNvSpPr>
          <p:nvPr/>
        </p:nvSpPr>
        <p:spPr>
          <a:xfrm>
            <a:off x="1231467" y="2107582"/>
            <a:ext cx="10058402" cy="1108364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1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</a:p>
        </p:txBody>
      </p:sp>
      <p:sp>
        <p:nvSpPr>
          <p:cNvPr id="10" name="Tytuł 12"/>
          <p:cNvSpPr txBox="1">
            <a:spLocks/>
          </p:cNvSpPr>
          <p:nvPr/>
        </p:nvSpPr>
        <p:spPr>
          <a:xfrm>
            <a:off x="776256" y="4353313"/>
            <a:ext cx="10058402" cy="1108364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l-PL" sz="1800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pl-PL" sz="18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</a:p>
        </p:txBody>
      </p:sp>
      <p:sp>
        <p:nvSpPr>
          <p:cNvPr id="6" name="Zawartość — symbol zastępczy 13"/>
          <p:cNvSpPr txBox="1">
            <a:spLocks/>
          </p:cNvSpPr>
          <p:nvPr/>
        </p:nvSpPr>
        <p:spPr>
          <a:xfrm>
            <a:off x="962896" y="3833774"/>
            <a:ext cx="5584970" cy="3539612"/>
          </a:xfrm>
          <a:prstGeom prst="rect">
            <a:avLst/>
          </a:prstGeom>
        </p:spPr>
        <p:txBody>
          <a:bodyPr rtlCol="0">
            <a:no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1800" b="1" dirty="0">
                <a:solidFill>
                  <a:srgbClr val="D1E5F9">
                    <a:lumMod val="25000"/>
                  </a:srgbClr>
                </a:solidFill>
                <a:latin typeface="Book Antiqua" panose="02040602050305030304" pitchFamily="18" charset="0"/>
              </a:rPr>
              <a:t>Dyrektor – Ewa Chłosta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1800" b="1">
                <a:solidFill>
                  <a:srgbClr val="D1E5F9">
                    <a:lumMod val="25000"/>
                  </a:srgbClr>
                </a:solidFill>
                <a:latin typeface="Book Antiqua" panose="02040602050305030304" pitchFamily="18" charset="0"/>
              </a:rPr>
              <a:t>Wicedyrektorzy:                                        </a:t>
            </a:r>
            <a:endParaRPr lang="pl-PL" sz="1800" b="1" dirty="0">
              <a:solidFill>
                <a:srgbClr val="D1E5F9">
                  <a:lumMod val="25000"/>
                </a:srgbClr>
              </a:solidFill>
              <a:latin typeface="Book Antiqua" panose="02040602050305030304" pitchFamily="18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1800" b="1" dirty="0">
                <a:solidFill>
                  <a:srgbClr val="D1E5F9">
                    <a:lumMod val="25000"/>
                  </a:srgbClr>
                </a:solidFill>
                <a:latin typeface="Book Antiqua" panose="02040602050305030304" pitchFamily="18" charset="0"/>
              </a:rPr>
              <a:t>Beata Mirecka-Nowak, Jolanta Mrozińska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1800" b="1" dirty="0">
                <a:solidFill>
                  <a:srgbClr val="D1E5F9">
                    <a:lumMod val="25000"/>
                  </a:srgbClr>
                </a:solidFill>
                <a:latin typeface="Book Antiqua" panose="02040602050305030304" pitchFamily="18" charset="0"/>
              </a:rPr>
              <a:t>Nauczyciele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1800" b="1" dirty="0">
                <a:solidFill>
                  <a:srgbClr val="D1E5F9">
                    <a:lumMod val="25000"/>
                  </a:srgbClr>
                </a:solidFill>
                <a:latin typeface="Book Antiqua" panose="02040602050305030304" pitchFamily="18" charset="0"/>
              </a:rPr>
              <a:t>Pracownicy administracji i obsługi szkoły</a:t>
            </a:r>
          </a:p>
          <a:p>
            <a:endParaRPr lang="pl-PL" sz="1800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endParaRPr lang="pl-PL" sz="1800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endParaRPr lang="pl-PL" sz="1800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endParaRPr lang="pl-PL" sz="1800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endParaRPr lang="pl-PL" sz="1800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endParaRPr lang="pl-PL" sz="18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6426925" y="2394919"/>
            <a:ext cx="560396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b="1" dirty="0">
                <a:solidFill>
                  <a:srgbClr val="D1E5F9">
                    <a:lumMod val="25000"/>
                  </a:srgbClr>
                </a:solidFill>
                <a:latin typeface="Book Antiqua" panose="02040602050305030304" pitchFamily="18" charset="0"/>
              </a:rPr>
              <a:t>Szkoła Podstawowa nr 222 </a:t>
            </a:r>
          </a:p>
          <a:p>
            <a:pPr lvl="0">
              <a:spcBef>
                <a:spcPts val="600"/>
              </a:spcBef>
            </a:pPr>
            <a:r>
              <a:rPr lang="pl-PL" b="1" dirty="0">
                <a:solidFill>
                  <a:srgbClr val="D1E5F9">
                    <a:lumMod val="25000"/>
                  </a:srgbClr>
                </a:solidFill>
                <a:latin typeface="Book Antiqua" panose="02040602050305030304" pitchFamily="18" charset="0"/>
              </a:rPr>
              <a:t>im. Jana Brzechwy</a:t>
            </a:r>
          </a:p>
          <a:p>
            <a:pPr lvl="0">
              <a:spcBef>
                <a:spcPts val="600"/>
              </a:spcBef>
            </a:pPr>
            <a:r>
              <a:rPr lang="pl-PL" b="1" dirty="0">
                <a:solidFill>
                  <a:srgbClr val="D1E5F9">
                    <a:lumMod val="25000"/>
                  </a:srgbClr>
                </a:solidFill>
                <a:latin typeface="Book Antiqua" panose="02040602050305030304" pitchFamily="18" charset="0"/>
              </a:rPr>
              <a:t>Esperanto 7a</a:t>
            </a:r>
          </a:p>
          <a:p>
            <a:pPr lvl="0">
              <a:spcBef>
                <a:spcPts val="600"/>
              </a:spcBef>
            </a:pPr>
            <a:r>
              <a:rPr lang="pl-PL" b="1" dirty="0">
                <a:solidFill>
                  <a:srgbClr val="D1E5F9">
                    <a:lumMod val="25000"/>
                  </a:srgbClr>
                </a:solidFill>
                <a:latin typeface="Book Antiqua" panose="02040602050305030304" pitchFamily="18" charset="0"/>
              </a:rPr>
              <a:t>01-049 Warszawa</a:t>
            </a:r>
          </a:p>
          <a:p>
            <a:pPr lvl="0">
              <a:spcBef>
                <a:spcPts val="600"/>
              </a:spcBef>
            </a:pPr>
            <a:r>
              <a:rPr lang="pl-PL" b="1" dirty="0">
                <a:solidFill>
                  <a:srgbClr val="D1E5F9">
                    <a:lumMod val="25000"/>
                  </a:srgbClr>
                </a:solidFill>
                <a:latin typeface="Book Antiqua" panose="02040602050305030304" pitchFamily="18" charset="0"/>
              </a:rPr>
              <a:t>tel./fax. 22-838-19-94</a:t>
            </a:r>
          </a:p>
          <a:p>
            <a:pPr lvl="0">
              <a:spcBef>
                <a:spcPts val="600"/>
              </a:spcBef>
            </a:pPr>
            <a:endParaRPr lang="pl-PL" b="1" dirty="0">
              <a:solidFill>
                <a:srgbClr val="D1E5F9">
                  <a:lumMod val="25000"/>
                </a:srgbClr>
              </a:solidFill>
              <a:latin typeface="Book Antiqua" panose="02040602050305030304" pitchFamily="18" charset="0"/>
            </a:endParaRPr>
          </a:p>
          <a:p>
            <a:pPr lvl="0">
              <a:spcBef>
                <a:spcPts val="600"/>
              </a:spcBef>
            </a:pPr>
            <a:r>
              <a:rPr lang="pl-PL" b="1" dirty="0">
                <a:solidFill>
                  <a:srgbClr val="FF0000"/>
                </a:solidFill>
                <a:latin typeface="Book Antiqua" panose="02040602050305030304" pitchFamily="18" charset="0"/>
                <a:hlinkClick r:id="rId2"/>
              </a:rPr>
              <a:t>Serdecznie zapraszamy! – Kliknij tutaj </a:t>
            </a:r>
            <a:endParaRPr lang="pl-PL" b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96" y="1887150"/>
            <a:ext cx="1700212" cy="1766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ytuł 1"/>
          <p:cNvSpPr txBox="1">
            <a:spLocks/>
          </p:cNvSpPr>
          <p:nvPr/>
        </p:nvSpPr>
        <p:spPr>
          <a:xfrm>
            <a:off x="225052" y="339634"/>
            <a:ext cx="11333388" cy="14982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Najważniejsze  w naszej szkole to : </a:t>
            </a:r>
          </a:p>
          <a:p>
            <a:pPr algn="ctr">
              <a:lnSpc>
                <a:spcPct val="150000"/>
              </a:lnSpc>
            </a:pPr>
            <a:r>
              <a:rPr lang="pl" sz="28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bezpieczeństwo,wzajemna akceptacja oraz przyjazna atmosfera </a:t>
            </a:r>
          </a:p>
        </p:txBody>
      </p:sp>
    </p:spTree>
    <p:extLst>
      <p:ext uri="{BB962C8B-B14F-4D97-AF65-F5344CB8AC3E}">
        <p14:creationId xmlns:p14="http://schemas.microsoft.com/office/powerpoint/2010/main" val="4007428222"/>
      </p:ext>
    </p:extLst>
  </p:cSld>
  <p:clrMapOvr>
    <a:masterClrMapping/>
  </p:clrMapOvr>
  <p:transition spd="med" advTm="4190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532" y="2782389"/>
            <a:ext cx="5663361" cy="3277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4" y="2063931"/>
            <a:ext cx="6110868" cy="2821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ytuł 1"/>
          <p:cNvSpPr txBox="1">
            <a:spLocks noGrp="1"/>
          </p:cNvSpPr>
          <p:nvPr>
            <p:ph type="title"/>
          </p:nvPr>
        </p:nvSpPr>
        <p:spPr>
          <a:xfrm>
            <a:off x="1204331" y="457200"/>
            <a:ext cx="10058402" cy="8326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l" sz="40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Zapraszamy do naszej szkoły</a:t>
            </a:r>
          </a:p>
        </p:txBody>
      </p:sp>
    </p:spTree>
    <p:extLst>
      <p:ext uri="{BB962C8B-B14F-4D97-AF65-F5344CB8AC3E}">
        <p14:creationId xmlns:p14="http://schemas.microsoft.com/office/powerpoint/2010/main" val="2613886198"/>
      </p:ext>
    </p:extLst>
  </p:cSld>
  <p:clrMapOvr>
    <a:masterClrMapping/>
  </p:clrMapOvr>
  <p:transition spd="med" advClick="0" advTm="3015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429746" y="917518"/>
            <a:ext cx="11333388" cy="8947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Co nas wyróżnia ? 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345325" y="1961155"/>
            <a:ext cx="116333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Proponujemy </a:t>
            </a:r>
            <a:r>
              <a:rPr lang="pl-PL" sz="20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edukację</a:t>
            </a: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 na najwyższym poziomie, osiągamy wysokie wyniki nauczania.</a:t>
            </a:r>
          </a:p>
          <a:p>
            <a:pPr algn="just">
              <a:lnSpc>
                <a:spcPct val="150000"/>
              </a:lnSpc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Rozwijamy zainteresowania i </a:t>
            </a:r>
            <a:r>
              <a:rPr lang="pl-PL" sz="20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talenty</a:t>
            </a: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 uczniowskie, dbamy o wszechstronny rozwój uczniów poprzez </a:t>
            </a:r>
            <a:r>
              <a:rPr lang="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udział   w wielu</a:t>
            </a:r>
            <a:r>
              <a:rPr lang="pl" sz="20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 inicjatywach</a:t>
            </a:r>
            <a:r>
              <a:rPr lang="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; konkursach, projektach i programach edukacyjnych. </a:t>
            </a:r>
          </a:p>
          <a:p>
            <a:pPr algn="just">
              <a:lnSpc>
                <a:spcPct val="150000"/>
              </a:lnSpc>
            </a:pPr>
            <a:r>
              <a:rPr lang="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Uczniów naszej szkoły wspierają </a:t>
            </a:r>
            <a:r>
              <a:rPr lang="pl" sz="20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specjaliści</a:t>
            </a:r>
            <a:r>
              <a:rPr lang="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Organizujemy bezpłatne </a:t>
            </a:r>
            <a:r>
              <a:rPr lang="pl" sz="20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zajęcia pozalekcyjne </a:t>
            </a:r>
            <a:r>
              <a:rPr lang="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oraz zajęcia pobudzające </a:t>
            </a:r>
            <a:r>
              <a:rPr lang="pl" sz="20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kreatywne myślenie</a:t>
            </a:r>
            <a:r>
              <a:rPr lang="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Dbamy o aktywność ruchową, </a:t>
            </a:r>
            <a:r>
              <a:rPr lang="pl" sz="20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zdrowie</a:t>
            </a:r>
            <a:r>
              <a:rPr lang="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 i </a:t>
            </a:r>
            <a:r>
              <a:rPr lang="pl" sz="20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bezpieczeństwo fizyczne i psychiczne</a:t>
            </a:r>
            <a:r>
              <a:rPr lang="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Otaczamy się najnowszą </a:t>
            </a:r>
            <a:r>
              <a:rPr lang="pl" sz="20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technologią</a:t>
            </a:r>
            <a:r>
              <a:rPr lang="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, ale nie zapominamy o kultywowaniu</a:t>
            </a:r>
            <a:r>
              <a:rPr lang="pl" sz="20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 tradycji</a:t>
            </a:r>
            <a:r>
              <a:rPr lang="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pl" sz="20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Wartości</a:t>
            </a:r>
            <a:r>
              <a:rPr lang="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 w naszej szkole to wzajemna </a:t>
            </a:r>
            <a:r>
              <a:rPr lang="pl" sz="20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akceptacja</a:t>
            </a:r>
            <a:r>
              <a:rPr lang="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 oraz </a:t>
            </a:r>
            <a:r>
              <a:rPr lang="pl" sz="20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przyjazna atmosfera.</a:t>
            </a:r>
          </a:p>
        </p:txBody>
      </p:sp>
    </p:spTree>
    <p:extLst>
      <p:ext uri="{BB962C8B-B14F-4D97-AF65-F5344CB8AC3E}">
        <p14:creationId xmlns:p14="http://schemas.microsoft.com/office/powerpoint/2010/main" val="2346015953"/>
      </p:ext>
    </p:extLst>
  </p:cSld>
  <p:clrMapOvr>
    <a:masterClrMapping/>
  </p:clrMapOvr>
  <p:transition spd="med" advTm="14763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429746" y="154546"/>
            <a:ext cx="11333388" cy="6954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Naszym uczniom oferujemy:</a:t>
            </a:r>
          </a:p>
        </p:txBody>
      </p:sp>
      <p:sp>
        <p:nvSpPr>
          <p:cNvPr id="5" name="Zawartość — symbol zastępczy 13"/>
          <p:cNvSpPr txBox="1">
            <a:spLocks/>
          </p:cNvSpPr>
          <p:nvPr/>
        </p:nvSpPr>
        <p:spPr>
          <a:xfrm>
            <a:off x="90151" y="1159100"/>
            <a:ext cx="8942637" cy="6219621"/>
          </a:xfrm>
          <a:prstGeom prst="rect">
            <a:avLst/>
          </a:prstGeom>
        </p:spPr>
        <p:txBody>
          <a:bodyPr rtlCol="0">
            <a:no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pl-PL" sz="18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program „Matematyka nietrudna dla Smyka” w oddziałach przedszkolnych, 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pl-PL" sz="18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w oddziałach pierwszych – dodatkowe zajęcia z kaligrafii, w drugich – zajęcia matematyczne, w trzecich – </a:t>
            </a:r>
            <a:r>
              <a:rPr lang="pl-PL" sz="1800" dirty="0" err="1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ortograficzno</a:t>
            </a:r>
            <a:r>
              <a:rPr lang="pl-PL" sz="18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– literackie,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pl-PL" sz="18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projekt wolski „Matematyka – wstęp do kariery wynalazcy” dla oddziałów        IV – VIII (zeszyt online),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pl-PL" sz="18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program „Eco z Twoją Wolą” oraz działania proekologiczne „Klub Młodego Ekologa – badacza środowiska”, 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pl-PL" sz="18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udział w przedmiotowych  konkursach międzynarodowych, ogólnopolskich,           wojewódzkich, dzielnicowych i szkolnych (mamy w tym zakresie liczne sukcesy),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pl-PL" sz="18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projekt przyrodniczy Science Wolski Odkrywca dla oddziałów VII i VIII, 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pl-PL" sz="18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od oddziału IV realizację rozszerzonego programu sportowego  o profilu siatkówki (dodatkowe 6 godzin szkolenia sportowego   w tygodniu),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pl-PL" sz="18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w oddziałach VII i VIII naukę drugiego języka nowożytnego - hiszpańskiego,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pl-PL" sz="18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językowe koła rozwijające z programami własnymi nauczycieli w oddziałach      V – VII,</a:t>
            </a:r>
          </a:p>
          <a:p>
            <a:pPr>
              <a:buFont typeface="Wingdings" panose="05000000000000000000" pitchFamily="2" charset="2"/>
              <a:buChar char="v"/>
            </a:pPr>
            <a:endParaRPr lang="pl-PL" sz="18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pl-PL" sz="18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algn="ctr">
              <a:buFont typeface="Wingdings" panose="05000000000000000000" pitchFamily="2" charset="2"/>
              <a:buChar char="v"/>
            </a:pPr>
            <a:endParaRPr lang="pl-PL" sz="1800" dirty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  <a:p>
            <a:pPr algn="ctr">
              <a:buFont typeface="Wingdings" panose="05000000000000000000" pitchFamily="2" charset="2"/>
              <a:buChar char="v"/>
            </a:pPr>
            <a:endParaRPr lang="pl-PL" sz="18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algn="ctr">
              <a:buFont typeface="Wingdings" panose="05000000000000000000" pitchFamily="2" charset="2"/>
              <a:buChar char="v"/>
            </a:pPr>
            <a:endParaRPr lang="pl-PL" sz="18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print"/>
          <a:srcRect r="9763"/>
          <a:stretch/>
        </p:blipFill>
        <p:spPr>
          <a:xfrm>
            <a:off x="8812086" y="2685105"/>
            <a:ext cx="3347553" cy="2625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5967460"/>
      </p:ext>
    </p:extLst>
  </p:cSld>
  <p:clrMapOvr>
    <a:masterClrMapping/>
  </p:clrMapOvr>
  <p:transition spd="med" advClick="0" advTm="12606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afał\Downloads\P_20171213_104340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649885" y="3337580"/>
            <a:ext cx="3445759" cy="2671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ytuł 1"/>
          <p:cNvSpPr txBox="1">
            <a:spLocks/>
          </p:cNvSpPr>
          <p:nvPr/>
        </p:nvSpPr>
        <p:spPr>
          <a:xfrm>
            <a:off x="386576" y="-66496"/>
            <a:ext cx="11333388" cy="8947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Działania, z których jesteśmy szczególnie dumni: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270" y="3119013"/>
            <a:ext cx="2331087" cy="135980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Obraz 11" descr="wartobyćdobrym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183" y="4907394"/>
            <a:ext cx="1216716" cy="142676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86800" y="1058092"/>
            <a:ext cx="1333500" cy="13335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765" y="1137473"/>
            <a:ext cx="1624104" cy="1753736"/>
          </a:xfrm>
          <a:prstGeom prst="rect">
            <a:avLst/>
          </a:prstGeom>
        </p:spPr>
      </p:pic>
      <p:sp>
        <p:nvSpPr>
          <p:cNvPr id="12" name="Zawartość — symbol zastępczy 13"/>
          <p:cNvSpPr txBox="1">
            <a:spLocks/>
          </p:cNvSpPr>
          <p:nvPr/>
        </p:nvSpPr>
        <p:spPr>
          <a:xfrm>
            <a:off x="429746" y="1058092"/>
            <a:ext cx="8257054" cy="6320630"/>
          </a:xfrm>
          <a:prstGeom prst="rect">
            <a:avLst/>
          </a:prstGeom>
        </p:spPr>
        <p:txBody>
          <a:bodyPr rtlCol="0">
            <a:no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akcja „Pola Nadziei” kultywująca pamięć o bohaterach,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spotkania świąteczne w Domu Seniora,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wieczornice, spotkania z powstańcami warszawskimi,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nauka tolerancji - warsztaty z osobami z niepełnosprawnościami,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warsztaty dla dzieci z pobliskich przedszkoli,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zbiórka darów dla zwierząt ze schronisk,                                       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akcja „Sprzątanie Świata” – troska o czyste środowisko,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prężnie działający wolontariat oraz Samorząd                         klas 4-8 i </a:t>
            </a:r>
            <a:r>
              <a:rPr lang="pl-PL" sz="2000" dirty="0" err="1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Samorządzik</a:t>
            </a: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klas 1-3.</a:t>
            </a:r>
          </a:p>
          <a:p>
            <a:pPr marL="0" indent="0">
              <a:buNone/>
            </a:pPr>
            <a:endParaRPr lang="pl-PL" sz="18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pl-PL" sz="18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algn="ctr">
              <a:buFont typeface="Wingdings" panose="05000000000000000000" pitchFamily="2" charset="2"/>
              <a:buChar char="v"/>
            </a:pPr>
            <a:endParaRPr lang="pl-PL" sz="1800" dirty="0">
              <a:solidFill>
                <a:schemeClr val="bg2">
                  <a:lumMod val="25000"/>
                </a:schemeClr>
              </a:solidFill>
              <a:latin typeface="Book Antiqua" panose="02040602050305030304" pitchFamily="18" charset="0"/>
            </a:endParaRPr>
          </a:p>
          <a:p>
            <a:pPr algn="ctr">
              <a:buFont typeface="Wingdings" panose="05000000000000000000" pitchFamily="2" charset="2"/>
              <a:buChar char="v"/>
            </a:pPr>
            <a:endParaRPr lang="pl-PL" sz="18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algn="ctr">
              <a:buFont typeface="Wingdings" panose="05000000000000000000" pitchFamily="2" charset="2"/>
              <a:buChar char="v"/>
            </a:pPr>
            <a:endParaRPr lang="pl-PL" sz="18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93871"/>
      </p:ext>
    </p:extLst>
  </p:cSld>
  <p:clrMapOvr>
    <a:masterClrMapping/>
  </p:clrMapOvr>
  <p:transition spd="med" advTm="15986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e tekstowe 11"/>
          <p:cNvSpPr txBox="1"/>
          <p:nvPr/>
        </p:nvSpPr>
        <p:spPr>
          <a:xfrm>
            <a:off x="1136096" y="1494045"/>
            <a:ext cx="7068791" cy="858696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Terapeuci pedagogiczni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Nauczyciele wspomagający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Pedagog szkolny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Psycholog szkolny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 err="1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Neurologopeda</a:t>
            </a:r>
            <a:endParaRPr lang="pl-PL" sz="2000" dirty="0">
              <a:solidFill>
                <a:schemeClr val="bg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Pielęgniarka szkolna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Pracownicy świetlicy</a:t>
            </a:r>
          </a:p>
          <a:p>
            <a:pPr>
              <a:lnSpc>
                <a:spcPct val="150000"/>
              </a:lnSpc>
            </a:pPr>
            <a:r>
              <a:rPr lang="pl-PL" sz="16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pl-PL" sz="1600" b="1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pl-PL" sz="1600" b="1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pl-PL" sz="1600" b="1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pl-PL" sz="1600" b="1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pl-PL" sz="1600" b="1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pl-PL" sz="1600" b="1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pl-PL" sz="1600" b="1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pl-PL" sz="1600" b="1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pl-PL" sz="1600" b="1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pl-PL" sz="1600" b="1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pl-PL" sz="1600" b="1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pl-PL" sz="1600" b="1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pl-PL" sz="1600" b="1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pl-PL" sz="1600" b="1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pl-PL" sz="1600" b="1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pl-PL" sz="1600" b="1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>
              <a:lnSpc>
                <a:spcPct val="150000"/>
              </a:lnSpc>
            </a:pPr>
            <a:endParaRPr lang="pl-PL" sz="1600" dirty="0">
              <a:solidFill>
                <a:schemeClr val="bg2">
                  <a:lumMod val="25000"/>
                </a:schemeClr>
              </a:solidFill>
            </a:endParaRPr>
          </a:p>
          <a:p>
            <a:endParaRPr lang="pl-PL" dirty="0">
              <a:solidFill>
                <a:srgbClr val="002060"/>
              </a:solidFill>
            </a:endParaRPr>
          </a:p>
          <a:p>
            <a:endParaRPr lang="pl-PL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endParaRPr lang="pl-PL" dirty="0"/>
          </a:p>
          <a:p>
            <a:endParaRPr lang="pl-PL" dirty="0"/>
          </a:p>
        </p:txBody>
      </p:sp>
      <p:pic>
        <p:nvPicPr>
          <p:cNvPr id="8" name="Picture 41" descr="dysleksj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99" b="-2946"/>
          <a:stretch/>
        </p:blipFill>
        <p:spPr bwMode="auto">
          <a:xfrm>
            <a:off x="5918502" y="4607109"/>
            <a:ext cx="2286385" cy="163805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9" descr="szkołabezprzemocy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076" y="1451284"/>
            <a:ext cx="2558057" cy="143298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ytuł 1"/>
          <p:cNvSpPr txBox="1">
            <a:spLocks/>
          </p:cNvSpPr>
          <p:nvPr/>
        </p:nvSpPr>
        <p:spPr>
          <a:xfrm>
            <a:off x="336565" y="367990"/>
            <a:ext cx="11333388" cy="8947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Uczniów naszej szkoły wspierają specjaliści:</a:t>
            </a:r>
          </a:p>
        </p:txBody>
      </p:sp>
      <p:pic>
        <p:nvPicPr>
          <p:cNvPr id="1026" name="Picture 2" descr="SIĘGNIJ PO WIĘCEJ | Szkoła Podstawowa nr 138 z Oddziałami Integracyjnymi  im. Józefa Hors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076" y="3597809"/>
            <a:ext cx="2223272" cy="222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erapia pedagogiczna w domu – Szkoła Podstawowa w Chotomow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157" y="1451284"/>
            <a:ext cx="3832139" cy="214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840195"/>
      </p:ext>
    </p:extLst>
  </p:cSld>
  <p:clrMapOvr>
    <a:masterClrMapping/>
  </p:clrMapOvr>
  <p:transition spd="med" advTm="5754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361068" y="647478"/>
            <a:ext cx="11333388" cy="8947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Organizujemy bezpłatne zajęcia pozalekcyjne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935" y="4098303"/>
            <a:ext cx="1706453" cy="105961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040" y="1696029"/>
            <a:ext cx="1609726" cy="119471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072" y="1819275"/>
            <a:ext cx="1624506" cy="107147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63" y="1819275"/>
            <a:ext cx="1100556" cy="11490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935" y="1819275"/>
            <a:ext cx="1619252" cy="107147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43" y="3854652"/>
            <a:ext cx="773458" cy="154691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26" name="Picture 2" descr="Mouse, Electronics, Keyboard, Computer, Office Wor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625" y="1948636"/>
            <a:ext cx="1884222" cy="94211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tted Plant, Flowers, Plants, Flower, Vase, Garde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322" y="3983271"/>
            <a:ext cx="1901825" cy="12896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ef, Character, Cook, Gourmet, Restaurant, Pers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081" y="4098303"/>
            <a:ext cx="1972166" cy="98608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pole tekstowe 18"/>
          <p:cNvSpPr txBox="1"/>
          <p:nvPr/>
        </p:nvSpPr>
        <p:spPr>
          <a:xfrm>
            <a:off x="488357" y="3101393"/>
            <a:ext cx="1513438" cy="41549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Matematyczne</a:t>
            </a:r>
            <a:endParaRPr lang="pl-PL" b="1" dirty="0">
              <a:solidFill>
                <a:schemeClr val="bg2">
                  <a:lumMod val="50000"/>
                </a:schemeClr>
              </a:solidFill>
              <a:latin typeface="Comic Sans MS" panose="030F0702030302020204" pitchFamily="66" charset="0"/>
              <a:cs typeface="Calibri Light" panose="020F0302020204030204" pitchFamily="34" charset="0"/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2308935" y="3101393"/>
            <a:ext cx="1378543" cy="38273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14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Szachowe</a:t>
            </a:r>
            <a:endParaRPr lang="pl-PL" b="1" dirty="0">
              <a:solidFill>
                <a:schemeClr val="bg2">
                  <a:lumMod val="50000"/>
                </a:schemeClr>
              </a:solidFill>
              <a:latin typeface="Comic Sans MS" panose="030F0702030302020204" pitchFamily="66" charset="0"/>
              <a:cs typeface="Calibri Light" panose="020F0302020204030204" pitchFamily="34" charset="0"/>
            </a:endParaRPr>
          </a:p>
        </p:txBody>
      </p:sp>
      <p:sp>
        <p:nvSpPr>
          <p:cNvPr id="21" name="pole tekstowe 20"/>
          <p:cNvSpPr txBox="1"/>
          <p:nvPr/>
        </p:nvSpPr>
        <p:spPr>
          <a:xfrm>
            <a:off x="4591464" y="3101393"/>
            <a:ext cx="1537487" cy="41549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14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Informatyczne</a:t>
            </a:r>
          </a:p>
        </p:txBody>
      </p:sp>
      <p:sp>
        <p:nvSpPr>
          <p:cNvPr id="22" name="pole tekstowe 21"/>
          <p:cNvSpPr txBox="1"/>
          <p:nvPr/>
        </p:nvSpPr>
        <p:spPr>
          <a:xfrm>
            <a:off x="7094621" y="3101390"/>
            <a:ext cx="1378543" cy="41549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14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Plastyczne</a:t>
            </a:r>
          </a:p>
        </p:txBody>
      </p:sp>
      <p:sp>
        <p:nvSpPr>
          <p:cNvPr id="23" name="pole tekstowe 22"/>
          <p:cNvSpPr txBox="1"/>
          <p:nvPr/>
        </p:nvSpPr>
        <p:spPr>
          <a:xfrm>
            <a:off x="9273582" y="3101391"/>
            <a:ext cx="1378543" cy="38273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14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Taneczne</a:t>
            </a:r>
          </a:p>
        </p:txBody>
      </p:sp>
      <p:sp>
        <p:nvSpPr>
          <p:cNvPr id="24" name="pole tekstowe 23"/>
          <p:cNvSpPr txBox="1"/>
          <p:nvPr/>
        </p:nvSpPr>
        <p:spPr>
          <a:xfrm>
            <a:off x="7651035" y="5573522"/>
            <a:ext cx="1378543" cy="38273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14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Kulinarne</a:t>
            </a:r>
          </a:p>
        </p:txBody>
      </p:sp>
      <p:sp>
        <p:nvSpPr>
          <p:cNvPr id="25" name="pole tekstowe 24"/>
          <p:cNvSpPr txBox="1"/>
          <p:nvPr/>
        </p:nvSpPr>
        <p:spPr>
          <a:xfrm>
            <a:off x="5061962" y="5573523"/>
            <a:ext cx="1378543" cy="38273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14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Przyrodnicze</a:t>
            </a:r>
          </a:p>
        </p:txBody>
      </p:sp>
      <p:sp>
        <p:nvSpPr>
          <p:cNvPr id="26" name="pole tekstowe 25"/>
          <p:cNvSpPr txBox="1"/>
          <p:nvPr/>
        </p:nvSpPr>
        <p:spPr>
          <a:xfrm>
            <a:off x="2472889" y="5573522"/>
            <a:ext cx="1378543" cy="38273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14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Muzyczne</a:t>
            </a:r>
          </a:p>
        </p:txBody>
      </p:sp>
      <p:sp>
        <p:nvSpPr>
          <p:cNvPr id="27" name="pole tekstowe 26"/>
          <p:cNvSpPr txBox="1"/>
          <p:nvPr/>
        </p:nvSpPr>
        <p:spPr>
          <a:xfrm>
            <a:off x="394055" y="5573522"/>
            <a:ext cx="1378543" cy="38273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14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Językowe</a:t>
            </a:r>
          </a:p>
        </p:txBody>
      </p:sp>
      <p:pic>
        <p:nvPicPr>
          <p:cNvPr id="1032" name="Picture 8" descr="Girl, Books, School, Reading, Learning, Happ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818" y="3761149"/>
            <a:ext cx="814046" cy="162809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pole tekstowe 28"/>
          <p:cNvSpPr txBox="1"/>
          <p:nvPr/>
        </p:nvSpPr>
        <p:spPr>
          <a:xfrm>
            <a:off x="9915549" y="5524874"/>
            <a:ext cx="1378543" cy="38273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14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Czytelnicze</a:t>
            </a:r>
          </a:p>
        </p:txBody>
      </p:sp>
    </p:spTree>
    <p:extLst>
      <p:ext uri="{BB962C8B-B14F-4D97-AF65-F5344CB8AC3E}">
        <p14:creationId xmlns:p14="http://schemas.microsoft.com/office/powerpoint/2010/main" val="2535954075"/>
      </p:ext>
    </p:extLst>
  </p:cSld>
  <p:clrMapOvr>
    <a:masterClrMapping/>
  </p:clrMapOvr>
  <p:transition spd="med" advClick="0" advTm="6652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afał\Downloads\IMG_20180201_113508_resized_20180201_0201498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2260" y="1320300"/>
            <a:ext cx="3741761" cy="2331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14241" y="3815695"/>
            <a:ext cx="2995177" cy="1887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 descr="Obraz zawierający osoba, dziecko, chłopiec, podłoże&#10;&#10;Opis wygenerowany automatycznie">
            <a:extLst>
              <a:ext uri="{FF2B5EF4-FFF2-40B4-BE49-F238E27FC236}">
                <a16:creationId xmlns:a16="http://schemas.microsoft.com/office/drawing/2014/main" id="{A6D8FEA9-E152-4F06-AAF8-3DCC6057EE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625" y="3651606"/>
            <a:ext cx="2953451" cy="2215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t="6325" r="25394"/>
          <a:stretch/>
        </p:blipFill>
        <p:spPr>
          <a:xfrm>
            <a:off x="202072" y="1752600"/>
            <a:ext cx="3177674" cy="2305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0232" y="4058217"/>
            <a:ext cx="2961353" cy="2221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33186" y="1092671"/>
            <a:ext cx="2978890" cy="2305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5212" y="172996"/>
            <a:ext cx="10058402" cy="811756"/>
          </a:xfrm>
        </p:spPr>
        <p:txBody>
          <a:bodyPr/>
          <a:lstStyle/>
          <a:p>
            <a:pPr algn="ctr"/>
            <a:r>
              <a:rPr lang="pl-PL" b="1" dirty="0">
                <a:solidFill>
                  <a:srgbClr val="00B050"/>
                </a:solidFill>
                <a:latin typeface="Comic Sans MS" panose="030F0702030302020204" pitchFamily="66" charset="0"/>
              </a:rPr>
              <a:t>Tak się uczymy i bawimy…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1065214" y="1752600"/>
            <a:ext cx="10058400" cy="4634552"/>
          </a:xfr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54647531"/>
      </p:ext>
    </p:extLst>
  </p:cSld>
  <p:clrMapOvr>
    <a:masterClrMapping/>
  </p:clrMapOvr>
  <p:transition spd="med" advTm="4995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 noGrp="1"/>
          </p:cNvSpPr>
          <p:nvPr>
            <p:ph type="title"/>
          </p:nvPr>
        </p:nvSpPr>
        <p:spPr>
          <a:xfrm>
            <a:off x="960096" y="531340"/>
            <a:ext cx="10058402" cy="13750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pl" sz="3600" b="1" dirty="0">
                <a:solidFill>
                  <a:srgbClr val="00B050"/>
                </a:solidFill>
                <a:latin typeface="Comic Sans MS" panose="030F0702030302020204" pitchFamily="66" charset="0"/>
                <a:cs typeface="Calibri Light" panose="020F0302020204030204" pitchFamily="34" charset="0"/>
              </a:rPr>
              <a:t>Prowadzimy zajęcia z myślenia kreatywnego takie jak:</a:t>
            </a:r>
          </a:p>
        </p:txBody>
      </p:sp>
      <p:pic>
        <p:nvPicPr>
          <p:cNvPr id="6" name="Symbol zastępczy zawartości 5" descr="Obraz zawierający podłoże, wewnątrz, osoba, stół&#10;&#10;Opis wygenerowany automatycznie">
            <a:extLst>
              <a:ext uri="{FF2B5EF4-FFF2-40B4-BE49-F238E27FC236}">
                <a16:creationId xmlns:a16="http://schemas.microsoft.com/office/drawing/2014/main" id="{7635A7B0-4214-48E8-BF29-55175082925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341" y="3865425"/>
            <a:ext cx="3211865" cy="24088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Zawartość — symbol zastępczy 13"/>
          <p:cNvSpPr>
            <a:spLocks noGrp="1"/>
          </p:cNvSpPr>
          <p:nvPr>
            <p:ph idx="4294967295"/>
          </p:nvPr>
        </p:nvSpPr>
        <p:spPr>
          <a:xfrm>
            <a:off x="259492" y="1742303"/>
            <a:ext cx="4572308" cy="6967343"/>
          </a:xfrm>
        </p:spPr>
        <p:txBody>
          <a:bodyPr rtlCol="0"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kodowanie na dywanie,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„Matematyka nietrudna dla Smyka”,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gry i zabawy matematyczne,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0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eksperymenty i doświadczenia.</a:t>
            </a:r>
          </a:p>
          <a:p>
            <a:pPr marL="0" indent="0">
              <a:buNone/>
            </a:pPr>
            <a:endParaRPr lang="pl-PL" sz="1800" dirty="0">
              <a:solidFill>
                <a:schemeClr val="bg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5122" name="Picture 2" descr="Innowacja Pedagogiczna “WESOŁA MATEMATYKA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800" y="2199503"/>
            <a:ext cx="2870372" cy="287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oświadczenia i eksperymenty w grupie V - 30.11.2016 r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259" y="4150197"/>
            <a:ext cx="2260774" cy="253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125699"/>
      </p:ext>
    </p:extLst>
  </p:cSld>
  <p:clrMapOvr>
    <a:masterClrMapping/>
  </p:clrMapOvr>
  <p:transition spd="med" advClick="0" advTm="4213">
    <p:wipe dir="d"/>
  </p:transition>
</p:sld>
</file>

<file path=ppt/theme/theme1.xml><?xml version="1.0" encoding="utf-8"?>
<a:theme xmlns:a="http://schemas.openxmlformats.org/drawingml/2006/main" name="Ilustracja natury 16: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Motyw pakietu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5473</TotalTime>
  <Words>743</Words>
  <Application>Microsoft Office PowerPoint</Application>
  <PresentationFormat>Widescreen</PresentationFormat>
  <Paragraphs>147</Paragraphs>
  <Slides>16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Ilustracja natury 16:9</vt:lpstr>
      <vt:lpstr>Szkoła Podstawowa nr 222  im. Jana Brzechwy w Warszawie</vt:lpstr>
      <vt:lpstr>Zapraszamy do naszej szkoły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 się uczymy i bawimy…</vt:lpstr>
      <vt:lpstr>Prowadzimy zajęcia z myślenia kreatywnego takie jak: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Dzień w Szkole Podstawowej nr 222</dc:title>
  <dc:creator>Ewa</dc:creator>
  <cp:lastModifiedBy>Nauczyciel</cp:lastModifiedBy>
  <cp:revision>646</cp:revision>
  <dcterms:created xsi:type="dcterms:W3CDTF">2017-01-24T19:57:01Z</dcterms:created>
  <dcterms:modified xsi:type="dcterms:W3CDTF">2021-01-11T13:38:22Z</dcterms:modified>
</cp:coreProperties>
</file>